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48"/>
  </p:notesMasterIdLst>
  <p:sldIdLst>
    <p:sldId id="258" r:id="rId2"/>
    <p:sldId id="259" r:id="rId3"/>
    <p:sldId id="329" r:id="rId4"/>
    <p:sldId id="261" r:id="rId5"/>
    <p:sldId id="308" r:id="rId6"/>
    <p:sldId id="330" r:id="rId7"/>
    <p:sldId id="309" r:id="rId8"/>
    <p:sldId id="310" r:id="rId9"/>
    <p:sldId id="331" r:id="rId10"/>
    <p:sldId id="332" r:id="rId11"/>
    <p:sldId id="311" r:id="rId12"/>
    <p:sldId id="333" r:id="rId13"/>
    <p:sldId id="312" r:id="rId14"/>
    <p:sldId id="313" r:id="rId15"/>
    <p:sldId id="304" r:id="rId16"/>
    <p:sldId id="315" r:id="rId17"/>
    <p:sldId id="327" r:id="rId18"/>
    <p:sldId id="334" r:id="rId19"/>
    <p:sldId id="316" r:id="rId20"/>
    <p:sldId id="335" r:id="rId21"/>
    <p:sldId id="336" r:id="rId22"/>
    <p:sldId id="337" r:id="rId23"/>
    <p:sldId id="338" r:id="rId24"/>
    <p:sldId id="339" r:id="rId25"/>
    <p:sldId id="340" r:id="rId26"/>
    <p:sldId id="341" r:id="rId27"/>
    <p:sldId id="344" r:id="rId28"/>
    <p:sldId id="342" r:id="rId29"/>
    <p:sldId id="343" r:id="rId30"/>
    <p:sldId id="317" r:id="rId31"/>
    <p:sldId id="345" r:id="rId32"/>
    <p:sldId id="307" r:id="rId33"/>
    <p:sldId id="318" r:id="rId34"/>
    <p:sldId id="328" r:id="rId35"/>
    <p:sldId id="319" r:id="rId36"/>
    <p:sldId id="320" r:id="rId37"/>
    <p:sldId id="346" r:id="rId38"/>
    <p:sldId id="347" r:id="rId39"/>
    <p:sldId id="306" r:id="rId40"/>
    <p:sldId id="321" r:id="rId41"/>
    <p:sldId id="322" r:id="rId42"/>
    <p:sldId id="323" r:id="rId43"/>
    <p:sldId id="324" r:id="rId44"/>
    <p:sldId id="325" r:id="rId45"/>
    <p:sldId id="326" r:id="rId46"/>
    <p:sldId id="303" r:id="rId47"/>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E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35" autoAdjust="0"/>
    <p:restoredTop sz="93858" autoAdjust="0"/>
  </p:normalViewPr>
  <p:slideViewPr>
    <p:cSldViewPr snapToGrid="0">
      <p:cViewPr varScale="1">
        <p:scale>
          <a:sx n="82" d="100"/>
          <a:sy n="82" d="100"/>
        </p:scale>
        <p:origin x="85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210B52-C391-4272-8842-EA9D1598DF2B}" type="datetimeFigureOut">
              <a:rPr lang="en-US" smtClean="0"/>
              <a:t>10/24/2022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049969-44F5-47EE-BAFE-46D5CF535F4D}" type="slidenum">
              <a:rPr lang="en-US" smtClean="0"/>
              <a:t>‹#›</a:t>
            </a:fld>
            <a:endParaRPr lang="en-US"/>
          </a:p>
        </p:txBody>
      </p:sp>
    </p:spTree>
    <p:extLst>
      <p:ext uri="{BB962C8B-B14F-4D97-AF65-F5344CB8AC3E}">
        <p14:creationId xmlns:p14="http://schemas.microsoft.com/office/powerpoint/2010/main" val="14367042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Cross-site Request Forgery (CSRF)</a:t>
            </a:r>
          </a:p>
        </p:txBody>
      </p:sp>
      <p:sp>
        <p:nvSpPr>
          <p:cNvPr id="4" name="Slide Number Placeholder 3"/>
          <p:cNvSpPr>
            <a:spLocks noGrp="1"/>
          </p:cNvSpPr>
          <p:nvPr>
            <p:ph type="sldNum" sz="quarter" idx="5"/>
          </p:nvPr>
        </p:nvSpPr>
        <p:spPr/>
        <p:txBody>
          <a:bodyPr/>
          <a:lstStyle/>
          <a:p>
            <a:fld id="{85049969-44F5-47EE-BAFE-46D5CF535F4D}" type="slidenum">
              <a:rPr lang="en-US" smtClean="0"/>
              <a:t>4</a:t>
            </a:fld>
            <a:endParaRPr lang="en-US"/>
          </a:p>
        </p:txBody>
      </p:sp>
    </p:spTree>
    <p:extLst>
      <p:ext uri="{BB962C8B-B14F-4D97-AF65-F5344CB8AC3E}">
        <p14:creationId xmlns:p14="http://schemas.microsoft.com/office/powerpoint/2010/main" val="35187498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Lax allows the cookie to be sent on some cross-site requests</a:t>
            </a:r>
            <a:r>
              <a:rPr lang="en-US" dirty="0"/>
              <a:t>, whereas Strict never allows the cookie to be sent on a cross-site request.</a:t>
            </a:r>
          </a:p>
        </p:txBody>
      </p:sp>
      <p:sp>
        <p:nvSpPr>
          <p:cNvPr id="4" name="Slide Number Placeholder 3"/>
          <p:cNvSpPr>
            <a:spLocks noGrp="1"/>
          </p:cNvSpPr>
          <p:nvPr>
            <p:ph type="sldNum" sz="quarter" idx="5"/>
          </p:nvPr>
        </p:nvSpPr>
        <p:spPr/>
        <p:txBody>
          <a:bodyPr/>
          <a:lstStyle/>
          <a:p>
            <a:fld id="{85049969-44F5-47EE-BAFE-46D5CF535F4D}" type="slidenum">
              <a:rPr lang="en-US" smtClean="0"/>
              <a:t>45</a:t>
            </a:fld>
            <a:endParaRPr lang="en-US"/>
          </a:p>
        </p:txBody>
      </p:sp>
    </p:spTree>
    <p:extLst>
      <p:ext uri="{BB962C8B-B14F-4D97-AF65-F5344CB8AC3E}">
        <p14:creationId xmlns:p14="http://schemas.microsoft.com/office/powerpoint/2010/main" val="774186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site attach the cookies of first site and send to the server. So one site is using the cookies of another site (Vulnerability)</a:t>
            </a:r>
          </a:p>
        </p:txBody>
      </p:sp>
      <p:sp>
        <p:nvSpPr>
          <p:cNvPr id="4" name="Slide Number Placeholder 3"/>
          <p:cNvSpPr>
            <a:spLocks noGrp="1"/>
          </p:cNvSpPr>
          <p:nvPr>
            <p:ph type="sldNum" sz="quarter" idx="5"/>
          </p:nvPr>
        </p:nvSpPr>
        <p:spPr/>
        <p:txBody>
          <a:bodyPr/>
          <a:lstStyle/>
          <a:p>
            <a:fld id="{85049969-44F5-47EE-BAFE-46D5CF535F4D}" type="slidenum">
              <a:rPr lang="en-US" smtClean="0"/>
              <a:t>8</a:t>
            </a:fld>
            <a:endParaRPr lang="en-US"/>
          </a:p>
        </p:txBody>
      </p:sp>
    </p:spTree>
    <p:extLst>
      <p:ext uri="{BB962C8B-B14F-4D97-AF65-F5344CB8AC3E}">
        <p14:creationId xmlns:p14="http://schemas.microsoft.com/office/powerpoint/2010/main" val="1684955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049969-44F5-47EE-BAFE-46D5CF535F4D}" type="slidenum">
              <a:rPr lang="en-US" smtClean="0"/>
              <a:t>9</a:t>
            </a:fld>
            <a:endParaRPr lang="en-US"/>
          </a:p>
        </p:txBody>
      </p:sp>
    </p:spTree>
    <p:extLst>
      <p:ext uri="{BB962C8B-B14F-4D97-AF65-F5344CB8AC3E}">
        <p14:creationId xmlns:p14="http://schemas.microsoft.com/office/powerpoint/2010/main" val="1425890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049969-44F5-47EE-BAFE-46D5CF535F4D}" type="slidenum">
              <a:rPr lang="en-US" smtClean="0"/>
              <a:t>10</a:t>
            </a:fld>
            <a:endParaRPr lang="en-US"/>
          </a:p>
        </p:txBody>
      </p:sp>
    </p:spTree>
    <p:extLst>
      <p:ext uri="{BB962C8B-B14F-4D97-AF65-F5344CB8AC3E}">
        <p14:creationId xmlns:p14="http://schemas.microsoft.com/office/powerpoint/2010/main" val="31513740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IoT devices are cheaper that’s why they don’t have much security.</a:t>
            </a:r>
          </a:p>
        </p:txBody>
      </p:sp>
      <p:sp>
        <p:nvSpPr>
          <p:cNvPr id="4" name="Slide Number Placeholder 3"/>
          <p:cNvSpPr>
            <a:spLocks noGrp="1"/>
          </p:cNvSpPr>
          <p:nvPr>
            <p:ph type="sldNum" sz="quarter" idx="5"/>
          </p:nvPr>
        </p:nvSpPr>
        <p:spPr/>
        <p:txBody>
          <a:bodyPr/>
          <a:lstStyle/>
          <a:p>
            <a:fld id="{85049969-44F5-47EE-BAFE-46D5CF535F4D}" type="slidenum">
              <a:rPr lang="en-US" smtClean="0"/>
              <a:t>11</a:t>
            </a:fld>
            <a:endParaRPr lang="en-US"/>
          </a:p>
        </p:txBody>
      </p:sp>
    </p:spTree>
    <p:extLst>
      <p:ext uri="{BB962C8B-B14F-4D97-AF65-F5344CB8AC3E}">
        <p14:creationId xmlns:p14="http://schemas.microsoft.com/office/powerpoint/2010/main" val="3526697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049969-44F5-47EE-BAFE-46D5CF535F4D}" type="slidenum">
              <a:rPr lang="en-US" smtClean="0"/>
              <a:t>12</a:t>
            </a:fld>
            <a:endParaRPr lang="en-US"/>
          </a:p>
        </p:txBody>
      </p:sp>
    </p:spTree>
    <p:extLst>
      <p:ext uri="{BB962C8B-B14F-4D97-AF65-F5344CB8AC3E}">
        <p14:creationId xmlns:p14="http://schemas.microsoft.com/office/powerpoint/2010/main" val="36027737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Docker is </a:t>
            </a:r>
            <a:r>
              <a:rPr lang="en-US" b="1" dirty="0"/>
              <a:t>a container service which allows one to run applications or even operating systems on a host operating system as containers</a:t>
            </a:r>
            <a:r>
              <a:rPr lang="en-US" dirty="0"/>
              <a:t>. Containers are a new and exciting technology that has evolved over the last couple of years and being adopted by a lot of key organizations</a:t>
            </a:r>
          </a:p>
        </p:txBody>
      </p:sp>
      <p:sp>
        <p:nvSpPr>
          <p:cNvPr id="4" name="Slide Number Placeholder 3"/>
          <p:cNvSpPr>
            <a:spLocks noGrp="1"/>
          </p:cNvSpPr>
          <p:nvPr>
            <p:ph type="sldNum" sz="quarter" idx="5"/>
          </p:nvPr>
        </p:nvSpPr>
        <p:spPr/>
        <p:txBody>
          <a:bodyPr/>
          <a:lstStyle/>
          <a:p>
            <a:fld id="{85049969-44F5-47EE-BAFE-46D5CF535F4D}" type="slidenum">
              <a:rPr lang="en-US" smtClean="0"/>
              <a:t>21</a:t>
            </a:fld>
            <a:endParaRPr lang="en-US"/>
          </a:p>
        </p:txBody>
      </p:sp>
    </p:spTree>
    <p:extLst>
      <p:ext uri="{BB962C8B-B14F-4D97-AF65-F5344CB8AC3E}">
        <p14:creationId xmlns:p14="http://schemas.microsoft.com/office/powerpoint/2010/main" val="12540145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happen</a:t>
            </a:r>
          </a:p>
        </p:txBody>
      </p:sp>
      <p:sp>
        <p:nvSpPr>
          <p:cNvPr id="4" name="Slide Number Placeholder 3"/>
          <p:cNvSpPr>
            <a:spLocks noGrp="1"/>
          </p:cNvSpPr>
          <p:nvPr>
            <p:ph type="sldNum" sz="quarter" idx="5"/>
          </p:nvPr>
        </p:nvSpPr>
        <p:spPr/>
        <p:txBody>
          <a:bodyPr/>
          <a:lstStyle/>
          <a:p>
            <a:fld id="{85049969-44F5-47EE-BAFE-46D5CF535F4D}" type="slidenum">
              <a:rPr lang="en-US" smtClean="0"/>
              <a:t>25</a:t>
            </a:fld>
            <a:endParaRPr lang="en-US"/>
          </a:p>
        </p:txBody>
      </p:sp>
    </p:spTree>
    <p:extLst>
      <p:ext uri="{BB962C8B-B14F-4D97-AF65-F5344CB8AC3E}">
        <p14:creationId xmlns:p14="http://schemas.microsoft.com/office/powerpoint/2010/main" val="42404998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happen</a:t>
            </a:r>
          </a:p>
        </p:txBody>
      </p:sp>
      <p:sp>
        <p:nvSpPr>
          <p:cNvPr id="4" name="Slide Number Placeholder 3"/>
          <p:cNvSpPr>
            <a:spLocks noGrp="1"/>
          </p:cNvSpPr>
          <p:nvPr>
            <p:ph type="sldNum" sz="quarter" idx="5"/>
          </p:nvPr>
        </p:nvSpPr>
        <p:spPr/>
        <p:txBody>
          <a:bodyPr/>
          <a:lstStyle/>
          <a:p>
            <a:fld id="{85049969-44F5-47EE-BAFE-46D5CF535F4D}" type="slidenum">
              <a:rPr lang="en-US" smtClean="0"/>
              <a:t>28</a:t>
            </a:fld>
            <a:endParaRPr lang="en-US"/>
          </a:p>
        </p:txBody>
      </p:sp>
    </p:spTree>
    <p:extLst>
      <p:ext uri="{BB962C8B-B14F-4D97-AF65-F5344CB8AC3E}">
        <p14:creationId xmlns:p14="http://schemas.microsoft.com/office/powerpoint/2010/main" val="39748301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B6F35-1BDD-4C97-AB1B-0EF3FCD6E4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K"/>
          </a:p>
        </p:txBody>
      </p:sp>
      <p:sp>
        <p:nvSpPr>
          <p:cNvPr id="3" name="Subtitle 2">
            <a:extLst>
              <a:ext uri="{FF2B5EF4-FFF2-40B4-BE49-F238E27FC236}">
                <a16:creationId xmlns:a16="http://schemas.microsoft.com/office/drawing/2014/main" id="{27947696-76E0-4A7D-AAFD-A0DD3F9BE4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K"/>
          </a:p>
        </p:txBody>
      </p:sp>
      <p:sp>
        <p:nvSpPr>
          <p:cNvPr id="4" name="Date Placeholder 3">
            <a:extLst>
              <a:ext uri="{FF2B5EF4-FFF2-40B4-BE49-F238E27FC236}">
                <a16:creationId xmlns:a16="http://schemas.microsoft.com/office/drawing/2014/main" id="{0564AE90-3DAE-4874-9530-52E8010FEA34}"/>
              </a:ext>
            </a:extLst>
          </p:cNvPr>
          <p:cNvSpPr>
            <a:spLocks noGrp="1"/>
          </p:cNvSpPr>
          <p:nvPr>
            <p:ph type="dt" sz="half" idx="10"/>
          </p:nvPr>
        </p:nvSpPr>
        <p:spPr/>
        <p:txBody>
          <a:bodyPr/>
          <a:lstStyle/>
          <a:p>
            <a:fld id="{06C9BB83-6716-4A2C-BB4D-EC836877FB8C}" type="datetimeFigureOut">
              <a:rPr lang="en-GB" smtClean="0"/>
              <a:t>24/10/2022</a:t>
            </a:fld>
            <a:endParaRPr lang="en-GB"/>
          </a:p>
        </p:txBody>
      </p:sp>
      <p:sp>
        <p:nvSpPr>
          <p:cNvPr id="5" name="Footer Placeholder 4">
            <a:extLst>
              <a:ext uri="{FF2B5EF4-FFF2-40B4-BE49-F238E27FC236}">
                <a16:creationId xmlns:a16="http://schemas.microsoft.com/office/drawing/2014/main" id="{988D150A-9FAA-4828-A677-51AFEF24B35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3486D3E-B678-4E98-9CAB-2DA8A3D712BA}"/>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196269049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5B1B3-8AAA-40ED-9E60-009698E2ECC0}"/>
              </a:ext>
            </a:extLst>
          </p:cNvPr>
          <p:cNvSpPr>
            <a:spLocks noGrp="1"/>
          </p:cNvSpPr>
          <p:nvPr>
            <p:ph type="title"/>
          </p:nvPr>
        </p:nvSpPr>
        <p:spPr/>
        <p:txBody>
          <a:bodyPr/>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A1EA64B8-4914-4368-9D4C-2DC37C25DC3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054F7E6B-9FD8-44E5-9EB9-16C15B413221}"/>
              </a:ext>
            </a:extLst>
          </p:cNvPr>
          <p:cNvSpPr>
            <a:spLocks noGrp="1"/>
          </p:cNvSpPr>
          <p:nvPr>
            <p:ph type="dt" sz="half" idx="10"/>
          </p:nvPr>
        </p:nvSpPr>
        <p:spPr/>
        <p:txBody>
          <a:bodyPr/>
          <a:lstStyle/>
          <a:p>
            <a:fld id="{06C9BB83-6716-4A2C-BB4D-EC836877FB8C}" type="datetimeFigureOut">
              <a:rPr lang="en-GB" smtClean="0"/>
              <a:t>24/10/2022</a:t>
            </a:fld>
            <a:endParaRPr lang="en-GB"/>
          </a:p>
        </p:txBody>
      </p:sp>
      <p:sp>
        <p:nvSpPr>
          <p:cNvPr id="5" name="Footer Placeholder 4">
            <a:extLst>
              <a:ext uri="{FF2B5EF4-FFF2-40B4-BE49-F238E27FC236}">
                <a16:creationId xmlns:a16="http://schemas.microsoft.com/office/drawing/2014/main" id="{BB74B6C4-C406-42D6-87B7-00D9D10E74A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E0E5894-C90C-431F-B702-4D6611A1E6D0}"/>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1420309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951357-1906-49D4-8444-311DD8EBA0F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9E6B0759-AC21-48C2-9875-B1BA606A605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429DD895-74B7-4197-8E32-1C0EEA0F105A}"/>
              </a:ext>
            </a:extLst>
          </p:cNvPr>
          <p:cNvSpPr>
            <a:spLocks noGrp="1"/>
          </p:cNvSpPr>
          <p:nvPr>
            <p:ph type="dt" sz="half" idx="10"/>
          </p:nvPr>
        </p:nvSpPr>
        <p:spPr/>
        <p:txBody>
          <a:bodyPr/>
          <a:lstStyle/>
          <a:p>
            <a:fld id="{06C9BB83-6716-4A2C-BB4D-EC836877FB8C}" type="datetimeFigureOut">
              <a:rPr lang="en-GB" smtClean="0"/>
              <a:t>24/10/2022</a:t>
            </a:fld>
            <a:endParaRPr lang="en-GB"/>
          </a:p>
        </p:txBody>
      </p:sp>
      <p:sp>
        <p:nvSpPr>
          <p:cNvPr id="5" name="Footer Placeholder 4">
            <a:extLst>
              <a:ext uri="{FF2B5EF4-FFF2-40B4-BE49-F238E27FC236}">
                <a16:creationId xmlns:a16="http://schemas.microsoft.com/office/drawing/2014/main" id="{6D5364BF-7EC4-4BC8-8DE0-0AA8186F123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088166F-7663-4892-937D-7D4BBBAAD18C}"/>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1522732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2CBAD-3D0B-4143-9F22-FA90EA938AA6}"/>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EC9CDE9C-1287-4D29-9B55-74AC74377D7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B416A329-A0DE-4C1F-9375-03747524468B}"/>
              </a:ext>
            </a:extLst>
          </p:cNvPr>
          <p:cNvSpPr>
            <a:spLocks noGrp="1"/>
          </p:cNvSpPr>
          <p:nvPr>
            <p:ph type="dt" sz="half" idx="10"/>
          </p:nvPr>
        </p:nvSpPr>
        <p:spPr/>
        <p:txBody>
          <a:bodyPr/>
          <a:lstStyle/>
          <a:p>
            <a:fld id="{06C9BB83-6716-4A2C-BB4D-EC836877FB8C}" type="datetimeFigureOut">
              <a:rPr lang="en-GB" smtClean="0"/>
              <a:t>24/10/2022</a:t>
            </a:fld>
            <a:endParaRPr lang="en-GB"/>
          </a:p>
        </p:txBody>
      </p:sp>
      <p:sp>
        <p:nvSpPr>
          <p:cNvPr id="5" name="Footer Placeholder 4">
            <a:extLst>
              <a:ext uri="{FF2B5EF4-FFF2-40B4-BE49-F238E27FC236}">
                <a16:creationId xmlns:a16="http://schemas.microsoft.com/office/drawing/2014/main" id="{0FF9C9A8-FD46-4087-B413-AD97FC50AE2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E4D4FC3-2CF7-4015-9D3D-3207E7797D2D}"/>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2425261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4D9C-53F3-4A72-BE30-B6CF7FF7DB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K"/>
          </a:p>
        </p:txBody>
      </p:sp>
      <p:sp>
        <p:nvSpPr>
          <p:cNvPr id="3" name="Text Placeholder 2">
            <a:extLst>
              <a:ext uri="{FF2B5EF4-FFF2-40B4-BE49-F238E27FC236}">
                <a16:creationId xmlns:a16="http://schemas.microsoft.com/office/drawing/2014/main" id="{D4C5710C-DCE5-4A4B-88FC-2B7596F04B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DDE503A-C05D-4150-BD6B-219A063F3EBD}"/>
              </a:ext>
            </a:extLst>
          </p:cNvPr>
          <p:cNvSpPr>
            <a:spLocks noGrp="1"/>
          </p:cNvSpPr>
          <p:nvPr>
            <p:ph type="dt" sz="half" idx="10"/>
          </p:nvPr>
        </p:nvSpPr>
        <p:spPr/>
        <p:txBody>
          <a:bodyPr/>
          <a:lstStyle/>
          <a:p>
            <a:fld id="{06C9BB83-6716-4A2C-BB4D-EC836877FB8C}" type="datetimeFigureOut">
              <a:rPr lang="en-GB" smtClean="0"/>
              <a:t>24/10/2022</a:t>
            </a:fld>
            <a:endParaRPr lang="en-GB"/>
          </a:p>
        </p:txBody>
      </p:sp>
      <p:sp>
        <p:nvSpPr>
          <p:cNvPr id="5" name="Footer Placeholder 4">
            <a:extLst>
              <a:ext uri="{FF2B5EF4-FFF2-40B4-BE49-F238E27FC236}">
                <a16:creationId xmlns:a16="http://schemas.microsoft.com/office/drawing/2014/main" id="{B13D3F93-B099-4DDE-BD8C-B20714AF355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C7ECDD-92DF-4EE4-ABCC-7F12BEC46EA8}"/>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948881097"/>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CD001-769F-4BA5-A19F-7FAFE7419827}"/>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329A9AF7-6483-42F0-8F35-574519D093E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Content Placeholder 3">
            <a:extLst>
              <a:ext uri="{FF2B5EF4-FFF2-40B4-BE49-F238E27FC236}">
                <a16:creationId xmlns:a16="http://schemas.microsoft.com/office/drawing/2014/main" id="{544A1564-74CB-4E17-9893-B2015FF56BE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Date Placeholder 4">
            <a:extLst>
              <a:ext uri="{FF2B5EF4-FFF2-40B4-BE49-F238E27FC236}">
                <a16:creationId xmlns:a16="http://schemas.microsoft.com/office/drawing/2014/main" id="{A65936C1-0B68-40E0-860D-7865B35D1CF9}"/>
              </a:ext>
            </a:extLst>
          </p:cNvPr>
          <p:cNvSpPr>
            <a:spLocks noGrp="1"/>
          </p:cNvSpPr>
          <p:nvPr>
            <p:ph type="dt" sz="half" idx="10"/>
          </p:nvPr>
        </p:nvSpPr>
        <p:spPr/>
        <p:txBody>
          <a:bodyPr/>
          <a:lstStyle/>
          <a:p>
            <a:fld id="{06C9BB83-6716-4A2C-BB4D-EC836877FB8C}" type="datetimeFigureOut">
              <a:rPr lang="en-GB" smtClean="0"/>
              <a:t>24/10/2022</a:t>
            </a:fld>
            <a:endParaRPr lang="en-GB"/>
          </a:p>
        </p:txBody>
      </p:sp>
      <p:sp>
        <p:nvSpPr>
          <p:cNvPr id="6" name="Footer Placeholder 5">
            <a:extLst>
              <a:ext uri="{FF2B5EF4-FFF2-40B4-BE49-F238E27FC236}">
                <a16:creationId xmlns:a16="http://schemas.microsoft.com/office/drawing/2014/main" id="{E1518151-364F-4458-8674-792144FFFAC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8628F02-F967-4106-A0CC-B4B85030BAD5}"/>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3274252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62CDA-1423-4123-A20C-87A750BCEDD9}"/>
              </a:ext>
            </a:extLst>
          </p:cNvPr>
          <p:cNvSpPr>
            <a:spLocks noGrp="1"/>
          </p:cNvSpPr>
          <p:nvPr>
            <p:ph type="title"/>
          </p:nvPr>
        </p:nvSpPr>
        <p:spPr>
          <a:xfrm>
            <a:off x="839788" y="365125"/>
            <a:ext cx="10515600" cy="1325563"/>
          </a:xfrm>
        </p:spPr>
        <p:txBody>
          <a:bodyPr/>
          <a:lstStyle/>
          <a:p>
            <a:r>
              <a:rPr lang="en-US"/>
              <a:t>Click to edit Master title style</a:t>
            </a:r>
            <a:endParaRPr lang="en-PK"/>
          </a:p>
        </p:txBody>
      </p:sp>
      <p:sp>
        <p:nvSpPr>
          <p:cNvPr id="3" name="Text Placeholder 2">
            <a:extLst>
              <a:ext uri="{FF2B5EF4-FFF2-40B4-BE49-F238E27FC236}">
                <a16:creationId xmlns:a16="http://schemas.microsoft.com/office/drawing/2014/main" id="{F181C7AD-81AF-4517-BCA3-E981E39E8E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550C1FD-785A-494B-8266-BC643FB6741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Text Placeholder 4">
            <a:extLst>
              <a:ext uri="{FF2B5EF4-FFF2-40B4-BE49-F238E27FC236}">
                <a16:creationId xmlns:a16="http://schemas.microsoft.com/office/drawing/2014/main" id="{EBC1B3AF-BC32-4746-B151-0B007F0AF1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CA4EABE-E223-4C00-93C6-93A57D2CD17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7" name="Date Placeholder 6">
            <a:extLst>
              <a:ext uri="{FF2B5EF4-FFF2-40B4-BE49-F238E27FC236}">
                <a16:creationId xmlns:a16="http://schemas.microsoft.com/office/drawing/2014/main" id="{DA0ECE82-C73C-41C3-B8AB-264E828D7C64}"/>
              </a:ext>
            </a:extLst>
          </p:cNvPr>
          <p:cNvSpPr>
            <a:spLocks noGrp="1"/>
          </p:cNvSpPr>
          <p:nvPr>
            <p:ph type="dt" sz="half" idx="10"/>
          </p:nvPr>
        </p:nvSpPr>
        <p:spPr/>
        <p:txBody>
          <a:bodyPr/>
          <a:lstStyle/>
          <a:p>
            <a:fld id="{06C9BB83-6716-4A2C-BB4D-EC836877FB8C}" type="datetimeFigureOut">
              <a:rPr lang="en-GB" smtClean="0"/>
              <a:t>24/10/2022</a:t>
            </a:fld>
            <a:endParaRPr lang="en-GB"/>
          </a:p>
        </p:txBody>
      </p:sp>
      <p:sp>
        <p:nvSpPr>
          <p:cNvPr id="8" name="Footer Placeholder 7">
            <a:extLst>
              <a:ext uri="{FF2B5EF4-FFF2-40B4-BE49-F238E27FC236}">
                <a16:creationId xmlns:a16="http://schemas.microsoft.com/office/drawing/2014/main" id="{08716326-244A-4808-B1E3-F1FDC9C10943}"/>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F65B595-FCF0-4FBE-9315-9E920D812597}"/>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3176520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E9353-08EF-475D-97F8-BE6B46520245}"/>
              </a:ext>
            </a:extLst>
          </p:cNvPr>
          <p:cNvSpPr>
            <a:spLocks noGrp="1"/>
          </p:cNvSpPr>
          <p:nvPr>
            <p:ph type="title"/>
          </p:nvPr>
        </p:nvSpPr>
        <p:spPr/>
        <p:txBody>
          <a:bodyPr/>
          <a:lstStyle/>
          <a:p>
            <a:r>
              <a:rPr lang="en-US"/>
              <a:t>Click to edit Master title style</a:t>
            </a:r>
            <a:endParaRPr lang="en-PK"/>
          </a:p>
        </p:txBody>
      </p:sp>
      <p:sp>
        <p:nvSpPr>
          <p:cNvPr id="3" name="Date Placeholder 2">
            <a:extLst>
              <a:ext uri="{FF2B5EF4-FFF2-40B4-BE49-F238E27FC236}">
                <a16:creationId xmlns:a16="http://schemas.microsoft.com/office/drawing/2014/main" id="{165C543B-33E3-48CF-B83C-C541D6CB687E}"/>
              </a:ext>
            </a:extLst>
          </p:cNvPr>
          <p:cNvSpPr>
            <a:spLocks noGrp="1"/>
          </p:cNvSpPr>
          <p:nvPr>
            <p:ph type="dt" sz="half" idx="10"/>
          </p:nvPr>
        </p:nvSpPr>
        <p:spPr/>
        <p:txBody>
          <a:bodyPr/>
          <a:lstStyle/>
          <a:p>
            <a:fld id="{06C9BB83-6716-4A2C-BB4D-EC836877FB8C}" type="datetimeFigureOut">
              <a:rPr lang="en-GB" smtClean="0"/>
              <a:t>24/10/2022</a:t>
            </a:fld>
            <a:endParaRPr lang="en-GB"/>
          </a:p>
        </p:txBody>
      </p:sp>
      <p:sp>
        <p:nvSpPr>
          <p:cNvPr id="4" name="Footer Placeholder 3">
            <a:extLst>
              <a:ext uri="{FF2B5EF4-FFF2-40B4-BE49-F238E27FC236}">
                <a16:creationId xmlns:a16="http://schemas.microsoft.com/office/drawing/2014/main" id="{2EFC0699-826F-4A8E-B326-560AD252F7B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5368C207-1278-4153-B420-9EF4A4494729}"/>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1226767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768D0D-CD9A-4D7A-A953-4B80DEFCD335}"/>
              </a:ext>
            </a:extLst>
          </p:cNvPr>
          <p:cNvSpPr>
            <a:spLocks noGrp="1"/>
          </p:cNvSpPr>
          <p:nvPr>
            <p:ph type="dt" sz="half" idx="10"/>
          </p:nvPr>
        </p:nvSpPr>
        <p:spPr/>
        <p:txBody>
          <a:bodyPr/>
          <a:lstStyle/>
          <a:p>
            <a:fld id="{06C9BB83-6716-4A2C-BB4D-EC836877FB8C}" type="datetimeFigureOut">
              <a:rPr lang="en-GB" smtClean="0"/>
              <a:t>24/10/2022</a:t>
            </a:fld>
            <a:endParaRPr lang="en-GB"/>
          </a:p>
        </p:txBody>
      </p:sp>
      <p:sp>
        <p:nvSpPr>
          <p:cNvPr id="3" name="Footer Placeholder 2">
            <a:extLst>
              <a:ext uri="{FF2B5EF4-FFF2-40B4-BE49-F238E27FC236}">
                <a16:creationId xmlns:a16="http://schemas.microsoft.com/office/drawing/2014/main" id="{3D9C46BD-36CF-41D8-9D61-3C0284DFABF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1C4CE466-759A-4047-8073-18F51B7B2941}"/>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2715073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E62C7-A5DD-4E6E-AEC8-D2596C0A6A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Content Placeholder 2">
            <a:extLst>
              <a:ext uri="{FF2B5EF4-FFF2-40B4-BE49-F238E27FC236}">
                <a16:creationId xmlns:a16="http://schemas.microsoft.com/office/drawing/2014/main" id="{A7D44E32-0A99-4A52-BB43-F9B356189C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Text Placeholder 3">
            <a:extLst>
              <a:ext uri="{FF2B5EF4-FFF2-40B4-BE49-F238E27FC236}">
                <a16:creationId xmlns:a16="http://schemas.microsoft.com/office/drawing/2014/main" id="{40AF3BC2-6F12-4DBB-9471-4665FB534E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7AC92E9-B3F9-4DC5-B04D-6429BF06A0CB}"/>
              </a:ext>
            </a:extLst>
          </p:cNvPr>
          <p:cNvSpPr>
            <a:spLocks noGrp="1"/>
          </p:cNvSpPr>
          <p:nvPr>
            <p:ph type="dt" sz="half" idx="10"/>
          </p:nvPr>
        </p:nvSpPr>
        <p:spPr/>
        <p:txBody>
          <a:bodyPr/>
          <a:lstStyle/>
          <a:p>
            <a:fld id="{06C9BB83-6716-4A2C-BB4D-EC836877FB8C}" type="datetimeFigureOut">
              <a:rPr lang="en-GB" smtClean="0"/>
              <a:t>24/10/2022</a:t>
            </a:fld>
            <a:endParaRPr lang="en-GB"/>
          </a:p>
        </p:txBody>
      </p:sp>
      <p:sp>
        <p:nvSpPr>
          <p:cNvPr id="6" name="Footer Placeholder 5">
            <a:extLst>
              <a:ext uri="{FF2B5EF4-FFF2-40B4-BE49-F238E27FC236}">
                <a16:creationId xmlns:a16="http://schemas.microsoft.com/office/drawing/2014/main" id="{96C3CCC0-44D6-44E7-B3E2-F9508F2EEE9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6CE6695-AA5E-44D1-9985-4427DD580AB9}"/>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1507207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8D7B4-D7B9-4CD5-8BBF-261B67DBF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Picture Placeholder 2">
            <a:extLst>
              <a:ext uri="{FF2B5EF4-FFF2-40B4-BE49-F238E27FC236}">
                <a16:creationId xmlns:a16="http://schemas.microsoft.com/office/drawing/2014/main" id="{8F94BA48-7AB5-49D9-81E8-DFFBE9AB61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PK"/>
          </a:p>
        </p:txBody>
      </p:sp>
      <p:sp>
        <p:nvSpPr>
          <p:cNvPr id="4" name="Text Placeholder 3">
            <a:extLst>
              <a:ext uri="{FF2B5EF4-FFF2-40B4-BE49-F238E27FC236}">
                <a16:creationId xmlns:a16="http://schemas.microsoft.com/office/drawing/2014/main" id="{713C2DDF-C490-4A6F-A58E-8725DD2728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9F83A0D-2DAD-49E9-B1EE-9DF052C15A15}"/>
              </a:ext>
            </a:extLst>
          </p:cNvPr>
          <p:cNvSpPr>
            <a:spLocks noGrp="1"/>
          </p:cNvSpPr>
          <p:nvPr>
            <p:ph type="dt" sz="half" idx="10"/>
          </p:nvPr>
        </p:nvSpPr>
        <p:spPr/>
        <p:txBody>
          <a:bodyPr/>
          <a:lstStyle/>
          <a:p>
            <a:fld id="{06C9BB83-6716-4A2C-BB4D-EC836877FB8C}" type="datetimeFigureOut">
              <a:rPr lang="en-GB" smtClean="0"/>
              <a:t>24/10/2022</a:t>
            </a:fld>
            <a:endParaRPr lang="en-GB"/>
          </a:p>
        </p:txBody>
      </p:sp>
      <p:sp>
        <p:nvSpPr>
          <p:cNvPr id="6" name="Footer Placeholder 5">
            <a:extLst>
              <a:ext uri="{FF2B5EF4-FFF2-40B4-BE49-F238E27FC236}">
                <a16:creationId xmlns:a16="http://schemas.microsoft.com/office/drawing/2014/main" id="{2209279F-FA38-482C-A481-C161B9DC360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428492A-027C-44E9-8D07-DE52AB2CBA13}"/>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3311080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496B69C-8C9A-4525-B3FF-650112E119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K"/>
          </a:p>
        </p:txBody>
      </p:sp>
      <p:sp>
        <p:nvSpPr>
          <p:cNvPr id="3" name="Text Placeholder 2">
            <a:extLst>
              <a:ext uri="{FF2B5EF4-FFF2-40B4-BE49-F238E27FC236}">
                <a16:creationId xmlns:a16="http://schemas.microsoft.com/office/drawing/2014/main" id="{AEA5E67D-B9E8-4E04-989F-BD8B8B97BD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819F7E2E-A1D1-4245-BA97-6E5FEB3FED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C9BB83-6716-4A2C-BB4D-EC836877FB8C}" type="datetimeFigureOut">
              <a:rPr lang="en-GB" smtClean="0"/>
              <a:t>24/10/2022</a:t>
            </a:fld>
            <a:endParaRPr lang="en-GB"/>
          </a:p>
        </p:txBody>
      </p:sp>
      <p:sp>
        <p:nvSpPr>
          <p:cNvPr id="5" name="Footer Placeholder 4">
            <a:extLst>
              <a:ext uri="{FF2B5EF4-FFF2-40B4-BE49-F238E27FC236}">
                <a16:creationId xmlns:a16="http://schemas.microsoft.com/office/drawing/2014/main" id="{8FBF56F8-8C74-4301-8A02-2373AA653A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9A07F5B-BED3-4B88-9FD6-1C81D123A7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B12D47-4CF5-40F6-85C2-DBD2627F1A07}" type="slidenum">
              <a:rPr lang="en-GB" smtClean="0"/>
              <a:t>‹#›</a:t>
            </a:fld>
            <a:endParaRPr lang="en-GB"/>
          </a:p>
        </p:txBody>
      </p:sp>
    </p:spTree>
    <p:extLst>
      <p:ext uri="{BB962C8B-B14F-4D97-AF65-F5344CB8AC3E}">
        <p14:creationId xmlns:p14="http://schemas.microsoft.com/office/powerpoint/2010/main" val="363794465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1.png"/></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0.jp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grpSp>
        <p:nvGrpSpPr>
          <p:cNvPr id="10" name="object 10"/>
          <p:cNvGrpSpPr/>
          <p:nvPr/>
        </p:nvGrpSpPr>
        <p:grpSpPr>
          <a:xfrm>
            <a:off x="3095500" y="2086208"/>
            <a:ext cx="6756400" cy="224472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3" name="object 13"/>
          <p:cNvSpPr txBox="1"/>
          <p:nvPr/>
        </p:nvSpPr>
        <p:spPr>
          <a:xfrm>
            <a:off x="3095500" y="3590701"/>
            <a:ext cx="6756400" cy="740587"/>
          </a:xfrm>
          <a:prstGeom prst="rect">
            <a:avLst/>
          </a:prstGeom>
          <a:solidFill>
            <a:srgbClr val="92D050"/>
          </a:solidFill>
        </p:spPr>
        <p:txBody>
          <a:bodyPr vert="horz" wrap="square" lIns="0" tIns="1905" rIns="0" bIns="0" rtlCol="0">
            <a:spAutoFit/>
          </a:bodyPr>
          <a:lstStyle/>
          <a:p>
            <a:pPr>
              <a:spcBef>
                <a:spcPts val="15"/>
              </a:spcBef>
            </a:pPr>
            <a:endParaRPr sz="2400" b="1" dirty="0">
              <a:latin typeface="Times New Roman" panose="02020603050405020304" pitchFamily="18" charset="0"/>
              <a:cs typeface="Times New Roman" panose="02020603050405020304" pitchFamily="18" charset="0"/>
            </a:endParaRPr>
          </a:p>
          <a:p>
            <a:pPr marL="121920">
              <a:tabLst>
                <a:tab pos="707390" algn="l"/>
                <a:tab pos="1868805" algn="l"/>
              </a:tabLst>
            </a:pPr>
            <a:r>
              <a:rPr sz="2400" b="1" dirty="0">
                <a:latin typeface="Times New Roman" panose="02020603050405020304" pitchFamily="18" charset="0"/>
                <a:cs typeface="Times New Roman" panose="02020603050405020304" pitchFamily="18" charset="0"/>
              </a:rPr>
              <a:t>D</a:t>
            </a:r>
            <a:r>
              <a:rPr lang="en-US" sz="2400" b="1" spc="-5" dirty="0">
                <a:latin typeface="Times New Roman" panose="02020603050405020304" pitchFamily="18" charset="0"/>
                <a:cs typeface="Times New Roman" panose="02020603050405020304" pitchFamily="18" charset="0"/>
              </a:rPr>
              <a:t>r. Muhammad Umar Aftab</a:t>
            </a:r>
            <a:endParaRPr sz="2400" b="1" dirty="0">
              <a:latin typeface="Times New Roman" panose="02020603050405020304" pitchFamily="18" charset="0"/>
              <a:cs typeface="Times New Roman" panose="02020603050405020304" pitchFamily="18" charset="0"/>
            </a:endParaRPr>
          </a:p>
        </p:txBody>
      </p:sp>
      <p:sp>
        <p:nvSpPr>
          <p:cNvPr id="14" name="object 14"/>
          <p:cNvSpPr txBox="1"/>
          <p:nvPr/>
        </p:nvSpPr>
        <p:spPr>
          <a:xfrm>
            <a:off x="3044764" y="2645753"/>
            <a:ext cx="6756400" cy="629018"/>
          </a:xfrm>
          <a:prstGeom prst="rect">
            <a:avLst/>
          </a:prstGeom>
        </p:spPr>
        <p:txBody>
          <a:bodyPr vert="horz" wrap="square" lIns="0" tIns="13335" rIns="0" bIns="0" rtlCol="0">
            <a:spAutoFit/>
          </a:bodyPr>
          <a:lstStyle/>
          <a:p>
            <a:pPr marL="12700" marR="5080" algn="ctr">
              <a:spcBef>
                <a:spcPts val="105"/>
              </a:spcBef>
            </a:pPr>
            <a:r>
              <a:rPr lang="en-US" sz="4000" b="1" dirty="0"/>
              <a:t>CSRF (Web Security)</a:t>
            </a:r>
            <a:endParaRPr lang="en-US" sz="4000" b="1" dirty="0">
              <a:latin typeface="Times New Roman" panose="02020603050405020304" pitchFamily="18" charset="0"/>
              <a:cs typeface="Times New Roman" panose="02020603050405020304" pitchFamily="18" charset="0"/>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6414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3"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Session Hijacking</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10</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392536"/>
            <a:ext cx="9513248" cy="4041491"/>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In TCP, if you will get the </a:t>
            </a:r>
            <a:r>
              <a:rPr lang="en-GB" sz="2400" spc="15" dirty="0" err="1">
                <a:latin typeface="Times New Roman" panose="02020603050405020304" pitchFamily="18" charset="0"/>
                <a:cs typeface="Times New Roman" panose="02020603050405020304" pitchFamily="18" charset="0"/>
              </a:rPr>
              <a:t>seq</a:t>
            </a:r>
            <a:r>
              <a:rPr lang="en-GB" sz="2400" spc="15" dirty="0">
                <a:latin typeface="Times New Roman" panose="02020603050405020304" pitchFamily="18" charset="0"/>
                <a:cs typeface="Times New Roman" panose="02020603050405020304" pitchFamily="18" charset="0"/>
              </a:rPr>
              <a:t> # then you can hijack the session.</a:t>
            </a:r>
          </a:p>
          <a:p>
            <a:pPr marL="241300" indent="-229235" algn="just">
              <a:lnSpc>
                <a:spcPct val="100000"/>
              </a:lnSpc>
              <a:spcBef>
                <a:spcPts val="1325"/>
              </a:spcBef>
              <a:buFont typeface="Wingdings"/>
              <a:buChar char=""/>
              <a:tabLst>
                <a:tab pos="241935" algn="l"/>
              </a:tabLst>
            </a:pPr>
            <a:endParaRPr lang="en-GB" sz="2400" spc="15" dirty="0">
              <a:latin typeface="Times New Roman" panose="02020603050405020304" pitchFamily="18" charset="0"/>
              <a:cs typeface="Times New Roman" panose="02020603050405020304" pitchFamily="18" charset="0"/>
            </a:endParaRPr>
          </a:p>
          <a:p>
            <a:pPr marL="241300" indent="-229235" algn="just">
              <a:lnSpc>
                <a:spcPct val="100000"/>
              </a:lnSpc>
              <a:spcBef>
                <a:spcPts val="1325"/>
              </a:spcBef>
              <a:buFont typeface="Wingdings"/>
              <a:buChar char=""/>
              <a:tabLst>
                <a:tab pos="241935" algn="l"/>
              </a:tabLst>
            </a:pPr>
            <a:endParaRPr lang="en-GB" sz="2400" spc="15" dirty="0">
              <a:latin typeface="Times New Roman" panose="02020603050405020304" pitchFamily="18" charset="0"/>
              <a:cs typeface="Times New Roman" panose="02020603050405020304" pitchFamily="18" charset="0"/>
            </a:endParaRPr>
          </a:p>
          <a:p>
            <a:pPr marL="241300" indent="-229235" algn="just">
              <a:lnSpc>
                <a:spcPct val="100000"/>
              </a:lnSpc>
              <a:spcBef>
                <a:spcPts val="1325"/>
              </a:spcBef>
              <a:buFont typeface="Wingdings"/>
              <a:buChar char=""/>
              <a:tabLst>
                <a:tab pos="241935" algn="l"/>
              </a:tabLst>
            </a:pPr>
            <a:endParaRPr lang="en-GB" sz="2400" spc="15" dirty="0">
              <a:latin typeface="Times New Roman" panose="02020603050405020304" pitchFamily="18" charset="0"/>
              <a:cs typeface="Times New Roman" panose="02020603050405020304" pitchFamily="18" charset="0"/>
            </a:endParaRP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If I put my web page on victims computer and request will go from A to B.</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Meanwhile, B can’t recognise the</a:t>
            </a:r>
          </a:p>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Difference then it’s a problem.</a:t>
            </a:r>
            <a:endParaRPr lang="en-US" sz="2400" spc="15"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9B755AB-2909-48C5-9CB4-72F5982D7F84}"/>
              </a:ext>
            </a:extLst>
          </p:cNvPr>
          <p:cNvPicPr>
            <a:picLocks noChangeAspect="1"/>
          </p:cNvPicPr>
          <p:nvPr/>
        </p:nvPicPr>
        <p:blipFill rotWithShape="1">
          <a:blip r:embed="rId5"/>
          <a:srcRect b="28358"/>
          <a:stretch/>
        </p:blipFill>
        <p:spPr>
          <a:xfrm>
            <a:off x="6168192" y="1848430"/>
            <a:ext cx="4893882" cy="1580570"/>
          </a:xfrm>
          <a:prstGeom prst="rect">
            <a:avLst/>
          </a:prstGeom>
        </p:spPr>
      </p:pic>
      <p:pic>
        <p:nvPicPr>
          <p:cNvPr id="8" name="Picture 7">
            <a:extLst>
              <a:ext uri="{FF2B5EF4-FFF2-40B4-BE49-F238E27FC236}">
                <a16:creationId xmlns:a16="http://schemas.microsoft.com/office/drawing/2014/main" id="{9ACF4A0E-9888-4753-B042-609619723956}"/>
              </a:ext>
            </a:extLst>
          </p:cNvPr>
          <p:cNvPicPr>
            <a:picLocks noChangeAspect="1"/>
          </p:cNvPicPr>
          <p:nvPr/>
        </p:nvPicPr>
        <p:blipFill rotWithShape="1">
          <a:blip r:embed="rId6"/>
          <a:srcRect t="4568" b="5898"/>
          <a:stretch/>
        </p:blipFill>
        <p:spPr>
          <a:xfrm>
            <a:off x="6845967" y="4343400"/>
            <a:ext cx="4262011" cy="1864896"/>
          </a:xfrm>
          <a:prstGeom prst="rect">
            <a:avLst/>
          </a:prstGeom>
        </p:spPr>
      </p:pic>
    </p:spTree>
    <p:extLst>
      <p:ext uri="{BB962C8B-B14F-4D97-AF65-F5344CB8AC3E}">
        <p14:creationId xmlns:p14="http://schemas.microsoft.com/office/powerpoint/2010/main" val="28743343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3"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CSRF Attack on IoT devices</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11</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79269" y="1481811"/>
            <a:ext cx="7942217" cy="4485852"/>
          </a:xfrm>
          <a:prstGeom prst="rect">
            <a:avLst/>
          </a:prstGeom>
        </p:spPr>
      </p:pic>
    </p:spTree>
    <p:extLst>
      <p:ext uri="{BB962C8B-B14F-4D97-AF65-F5344CB8AC3E}">
        <p14:creationId xmlns:p14="http://schemas.microsoft.com/office/powerpoint/2010/main" val="1341623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3" cstate="print"/>
            <a:stretch>
              <a:fillRect/>
            </a:stretch>
          </a:blipFill>
        </p:spPr>
        <p:txBody>
          <a:bodyPr wrap="square" lIns="0" tIns="0" rIns="0" bIns="0" rtlCol="0"/>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As the IoT devices don’t have countermeasures to deal with CSRF attack. </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They use web server for their working.</a:t>
            </a:r>
            <a:endParaRPr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CSRF Attack on IoT devices</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12</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8035004-D32F-4C94-93EF-D076D2BF2456}"/>
              </a:ext>
            </a:extLst>
          </p:cNvPr>
          <p:cNvPicPr>
            <a:picLocks noChangeAspect="1"/>
          </p:cNvPicPr>
          <p:nvPr/>
        </p:nvPicPr>
        <p:blipFill>
          <a:blip r:embed="rId5"/>
          <a:stretch>
            <a:fillRect/>
          </a:stretch>
        </p:blipFill>
        <p:spPr>
          <a:xfrm>
            <a:off x="2523373" y="1947862"/>
            <a:ext cx="6437404" cy="3910369"/>
          </a:xfrm>
          <a:prstGeom prst="rect">
            <a:avLst/>
          </a:prstGeom>
        </p:spPr>
      </p:pic>
    </p:spTree>
    <p:extLst>
      <p:ext uri="{BB962C8B-B14F-4D97-AF65-F5344CB8AC3E}">
        <p14:creationId xmlns:p14="http://schemas.microsoft.com/office/powerpoint/2010/main" val="14288161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How to Launch CSRF Attack</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13</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392536"/>
            <a:ext cx="9513248" cy="3005310"/>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attacker must know about method of </a:t>
            </a:r>
            <a:r>
              <a:rPr lang="en-GB" sz="2400" spc="15" dirty="0">
                <a:solidFill>
                  <a:srgbClr val="FF0000"/>
                </a:solidFill>
                <a:latin typeface="Times New Roman" panose="02020603050405020304" pitchFamily="18" charset="0"/>
                <a:cs typeface="Times New Roman" panose="02020603050405020304" pitchFamily="18" charset="0"/>
              </a:rPr>
              <a:t>http request </a:t>
            </a:r>
            <a:r>
              <a:rPr lang="en-GB" sz="2400" spc="15" dirty="0">
                <a:latin typeface="Times New Roman" panose="02020603050405020304" pitchFamily="18" charset="0"/>
                <a:cs typeface="Times New Roman" panose="02020603050405020304" pitchFamily="18" charset="0"/>
              </a:rPr>
              <a:t>before launch the attack.</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method can be GET or POST that can be analysed through “Http header live” extension in Firefox browser or Wireshark.</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In the Get method, the data is attached in header of http request and user can see the data in url. But in the post method, the data is attached in body part of http request.</a:t>
            </a:r>
            <a:endParaRPr lang="en-US" sz="2400" spc="15"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58737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GET versus POST</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GET has data in the URL portion</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POST has data in the body portion.</a:t>
            </a:r>
            <a:endParaRPr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GET and POST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t="4315" r="43181" b="10980"/>
          <a:stretch/>
        </p:blipFill>
        <p:spPr>
          <a:xfrm>
            <a:off x="1849251" y="2284024"/>
            <a:ext cx="8325224" cy="3465095"/>
          </a:xfrm>
          <a:prstGeom prst="rect">
            <a:avLst/>
          </a:prstGeom>
        </p:spPr>
      </p:pic>
    </p:spTree>
    <p:extLst>
      <p:ext uri="{BB962C8B-B14F-4D97-AF65-F5344CB8AC3E}">
        <p14:creationId xmlns:p14="http://schemas.microsoft.com/office/powerpoint/2010/main" val="14718435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grpSp>
        <p:nvGrpSpPr>
          <p:cNvPr id="10" name="object 10"/>
          <p:cNvGrpSpPr/>
          <p:nvPr/>
        </p:nvGrpSpPr>
        <p:grpSpPr>
          <a:xfrm>
            <a:off x="3095500"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3044764" y="2645753"/>
            <a:ext cx="6756400" cy="629018"/>
          </a:xfrm>
          <a:prstGeom prst="rect">
            <a:avLst/>
          </a:prstGeom>
        </p:spPr>
        <p:txBody>
          <a:bodyPr vert="horz" wrap="square" lIns="0" tIns="13335" rIns="0" bIns="0" rtlCol="0">
            <a:spAutoFit/>
          </a:bodyPr>
          <a:lstStyle/>
          <a:p>
            <a:pPr marL="12700" marR="5080" algn="ctr">
              <a:spcBef>
                <a:spcPts val="105"/>
              </a:spcBef>
            </a:pPr>
            <a:r>
              <a:rPr lang="en-US" sz="4000" b="1" dirty="0">
                <a:latin typeface="Times New Roman" panose="02020603050405020304" pitchFamily="18" charset="0"/>
                <a:cs typeface="Times New Roman" panose="02020603050405020304" pitchFamily="18" charset="0"/>
              </a:rPr>
              <a:t>CSRF Attack on GET Services</a:t>
            </a: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15</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9" name="Rounded Rectangle 8"/>
          <p:cNvSpPr/>
          <p:nvPr/>
        </p:nvSpPr>
        <p:spPr>
          <a:xfrm>
            <a:off x="2901070" y="3670663"/>
            <a:ext cx="7131203" cy="9405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bject 5"/>
          <p:cNvSpPr txBox="1"/>
          <p:nvPr/>
        </p:nvSpPr>
        <p:spPr>
          <a:xfrm>
            <a:off x="3175393" y="3802146"/>
            <a:ext cx="6719131" cy="763671"/>
          </a:xfrm>
          <a:prstGeom prst="rect">
            <a:avLst/>
          </a:prstGeom>
        </p:spPr>
        <p:txBody>
          <a:bodyPr vert="horz" wrap="square" lIns="0" tIns="85725" rIns="0" bIns="0" rtlCol="0">
            <a:spAutoFit/>
          </a:bodyPr>
          <a:lstStyle/>
          <a:p>
            <a:pPr marL="12065" algn="ctr">
              <a:lnSpc>
                <a:spcPct val="100000"/>
              </a:lnSpc>
              <a:spcBef>
                <a:spcPts val="1325"/>
              </a:spcBef>
              <a:tabLst>
                <a:tab pos="241935" algn="l"/>
              </a:tabLst>
            </a:pPr>
            <a:r>
              <a:rPr lang="en-US" sz="2200" b="1" spc="15" dirty="0">
                <a:latin typeface="Times New Roman" panose="02020603050405020304" pitchFamily="18" charset="0"/>
                <a:cs typeface="Times New Roman" panose="02020603050405020304" pitchFamily="18" charset="0"/>
              </a:rPr>
              <a:t>The Objective of this attack is to add attacker as friend victim’s friend</a:t>
            </a:r>
          </a:p>
        </p:txBody>
      </p:sp>
    </p:spTree>
    <p:extLst>
      <p:ext uri="{BB962C8B-B14F-4D97-AF65-F5344CB8AC3E}">
        <p14:creationId xmlns:p14="http://schemas.microsoft.com/office/powerpoint/2010/main" val="39885715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54262" y="1108881"/>
            <a:ext cx="10115202" cy="5246047"/>
          </a:xfrm>
          <a:prstGeom prst="rect">
            <a:avLst/>
          </a:prstGeom>
          <a:blipFill>
            <a:blip r:embed="rId2" cstate="print"/>
            <a:stretch>
              <a:fillRect/>
            </a:stretch>
          </a:blipFill>
        </p:spPr>
        <p:txBody>
          <a:bodyPr wrap="square" lIns="0" tIns="0" rIns="0" bIns="0" rtlCol="0"/>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Our job is to add ourself in someone’s friend-list without their consent.</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Alice click on add friend. We can observe the GET request.</a:t>
            </a:r>
            <a:endParaRPr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Add Friend Http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16</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9D2C7EE-92FD-4ED0-8C8C-75BFC8BFB56D}"/>
              </a:ext>
            </a:extLst>
          </p:cNvPr>
          <p:cNvPicPr>
            <a:picLocks noChangeAspect="1"/>
          </p:cNvPicPr>
          <p:nvPr/>
        </p:nvPicPr>
        <p:blipFill>
          <a:blip r:embed="rId4"/>
          <a:stretch>
            <a:fillRect/>
          </a:stretch>
        </p:blipFill>
        <p:spPr>
          <a:xfrm>
            <a:off x="6291262" y="2217762"/>
            <a:ext cx="4638675" cy="3190875"/>
          </a:xfrm>
          <a:prstGeom prst="rect">
            <a:avLst/>
          </a:prstGeom>
        </p:spPr>
      </p:pic>
    </p:spTree>
    <p:extLst>
      <p:ext uri="{BB962C8B-B14F-4D97-AF65-F5344CB8AC3E}">
        <p14:creationId xmlns:p14="http://schemas.microsoft.com/office/powerpoint/2010/main" val="19796087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Investigate the GET method</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17</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163051"/>
            <a:ext cx="9513248" cy="1404872"/>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a:t>
            </a:r>
            <a:r>
              <a:rPr lang="en-GB" sz="2000" spc="15" dirty="0">
                <a:latin typeface="Times New Roman" panose="02020603050405020304" pitchFamily="18" charset="0"/>
                <a:cs typeface="Times New Roman" panose="02020603050405020304" pitchFamily="18" charset="0"/>
              </a:rPr>
              <a:t>The attacker will investigate the GET method request before launch the attack.</a:t>
            </a:r>
          </a:p>
          <a:p>
            <a:pPr marL="241300" indent="-229235" algn="just">
              <a:lnSpc>
                <a:spcPct val="100000"/>
              </a:lnSpc>
              <a:spcBef>
                <a:spcPts val="1325"/>
              </a:spcBef>
              <a:buFont typeface="Wingdings"/>
              <a:buChar char=""/>
              <a:tabLst>
                <a:tab pos="241935" algn="l"/>
              </a:tabLst>
            </a:pPr>
            <a:r>
              <a:rPr lang="en-GB" sz="2000" spc="15" dirty="0">
                <a:latin typeface="Times New Roman" panose="02020603050405020304" pitchFamily="18" charset="0"/>
                <a:cs typeface="Times New Roman" panose="02020603050405020304" pitchFamily="18" charset="0"/>
              </a:rPr>
              <a:t>Goal is to capture that traffic </a:t>
            </a:r>
            <a:r>
              <a:rPr lang="en-GB" sz="2000" spc="15" dirty="0">
                <a:latin typeface="Times New Roman" panose="02020603050405020304" pitchFamily="18" charset="0"/>
                <a:cs typeface="Times New Roman" panose="02020603050405020304" pitchFamily="18" charset="0"/>
                <a:sym typeface="Wingdings" panose="05000000000000000000" pitchFamily="2" charset="2"/>
              </a:rPr>
              <a:t> we note the value of “add friend”</a:t>
            </a:r>
          </a:p>
          <a:p>
            <a:pPr marL="241300" indent="-229235" algn="just">
              <a:lnSpc>
                <a:spcPct val="100000"/>
              </a:lnSpc>
              <a:spcBef>
                <a:spcPts val="1325"/>
              </a:spcBef>
              <a:buFont typeface="Wingdings"/>
              <a:buChar char=""/>
              <a:tabLst>
                <a:tab pos="241935" algn="l"/>
              </a:tabLst>
            </a:pPr>
            <a:r>
              <a:rPr lang="en-GB" sz="2000" spc="15" dirty="0">
                <a:latin typeface="Times New Roman" panose="02020603050405020304" pitchFamily="18" charset="0"/>
                <a:cs typeface="Times New Roman" panose="02020603050405020304" pitchFamily="18" charset="0"/>
                <a:sym typeface="Wingdings" panose="05000000000000000000" pitchFamily="2" charset="2"/>
              </a:rPr>
              <a:t>Disable the countermeasures.  if they are attached (doesn’t matter)</a:t>
            </a:r>
            <a:endParaRPr lang="en-US" sz="2000" spc="15"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9424" y="2591987"/>
            <a:ext cx="8965840" cy="3738469"/>
          </a:xfrm>
          <a:prstGeom prst="rect">
            <a:avLst/>
          </a:prstGeom>
        </p:spPr>
      </p:pic>
    </p:spTree>
    <p:extLst>
      <p:ext uri="{BB962C8B-B14F-4D97-AF65-F5344CB8AC3E}">
        <p14:creationId xmlns:p14="http://schemas.microsoft.com/office/powerpoint/2010/main" val="38253650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Investigate the GET method</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18</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163051"/>
            <a:ext cx="9513248" cy="1404872"/>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a:t>
            </a:r>
            <a:r>
              <a:rPr lang="en-GB" sz="2000" spc="15" dirty="0">
                <a:latin typeface="Times New Roman" panose="02020603050405020304" pitchFamily="18" charset="0"/>
                <a:cs typeface="Times New Roman" panose="02020603050405020304" pitchFamily="18" charset="0"/>
              </a:rPr>
              <a:t>All we need to know is the friend’s ID</a:t>
            </a:r>
          </a:p>
          <a:p>
            <a:pPr marL="241300" indent="-229235" algn="just">
              <a:lnSpc>
                <a:spcPct val="100000"/>
              </a:lnSpc>
              <a:spcBef>
                <a:spcPts val="1325"/>
              </a:spcBef>
              <a:buFont typeface="Wingdings"/>
              <a:buChar char=""/>
              <a:tabLst>
                <a:tab pos="241935" algn="l"/>
              </a:tabLst>
            </a:pPr>
            <a:r>
              <a:rPr lang="en-GB" sz="2000" spc="15" dirty="0">
                <a:latin typeface="Times New Roman" panose="02020603050405020304" pitchFamily="18" charset="0"/>
                <a:cs typeface="Times New Roman" panose="02020603050405020304" pitchFamily="18" charset="0"/>
              </a:rPr>
              <a:t>Randomly generated session ID granted after giving the login credentials</a:t>
            </a:r>
          </a:p>
          <a:p>
            <a:pPr marL="698500" lvl="1" indent="-229235" algn="just">
              <a:spcBef>
                <a:spcPts val="1325"/>
              </a:spcBef>
              <a:buFont typeface="Wingdings"/>
              <a:buChar char=""/>
              <a:tabLst>
                <a:tab pos="241935" algn="l"/>
              </a:tabLst>
            </a:pPr>
            <a:r>
              <a:rPr lang="en-GB" sz="2000" spc="15" dirty="0">
                <a:latin typeface="Times New Roman" panose="02020603050405020304" pitchFamily="18" charset="0"/>
                <a:cs typeface="Times New Roman" panose="02020603050405020304" pitchFamily="18" charset="0"/>
              </a:rPr>
              <a:t>By design browser add it for us. </a:t>
            </a:r>
            <a:endParaRPr lang="en-US" sz="2000" spc="15"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B57D2074-12EA-48E7-8397-3CE3DC190205}"/>
              </a:ext>
            </a:extLst>
          </p:cNvPr>
          <p:cNvPicPr>
            <a:picLocks noChangeAspect="1"/>
          </p:cNvPicPr>
          <p:nvPr/>
        </p:nvPicPr>
        <p:blipFill>
          <a:blip r:embed="rId4"/>
          <a:stretch>
            <a:fillRect/>
          </a:stretch>
        </p:blipFill>
        <p:spPr>
          <a:xfrm>
            <a:off x="2838450" y="2727826"/>
            <a:ext cx="6515100" cy="3152775"/>
          </a:xfrm>
          <a:prstGeom prst="rect">
            <a:avLst/>
          </a:prstGeom>
        </p:spPr>
      </p:pic>
    </p:spTree>
    <p:extLst>
      <p:ext uri="{BB962C8B-B14F-4D97-AF65-F5344CB8AC3E}">
        <p14:creationId xmlns:p14="http://schemas.microsoft.com/office/powerpoint/2010/main" val="1580767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725980"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Preparation of Forge GET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19</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3" y="1163051"/>
            <a:ext cx="10425003" cy="2266646"/>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Now attacker will prepare forge GET request in webpage with its own ID. As victim will click on page link, forge GET request will trigger.</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You have to play with their minds </a:t>
            </a:r>
            <a:r>
              <a:rPr lang="en-GB" sz="2400" spc="15" dirty="0">
                <a:latin typeface="Times New Roman" panose="02020603050405020304" pitchFamily="18" charset="0"/>
                <a:cs typeface="Times New Roman" panose="02020603050405020304" pitchFamily="18" charset="0"/>
                <a:sym typeface="Wingdings" panose="05000000000000000000" pitchFamily="2" charset="2"/>
              </a:rPr>
              <a:t> once user will click on this request then friend request will be sent.</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sym typeface="Wingdings" panose="05000000000000000000" pitchFamily="2" charset="2"/>
              </a:rPr>
              <a:t>Victim needs to have an active session with the social media site </a:t>
            </a:r>
            <a:endParaRPr lang="en-US" sz="2400" spc="15"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4E04F005-A4D6-4866-82B0-9856976D5600}"/>
              </a:ext>
            </a:extLst>
          </p:cNvPr>
          <p:cNvPicPr>
            <a:picLocks noChangeAspect="1"/>
          </p:cNvPicPr>
          <p:nvPr/>
        </p:nvPicPr>
        <p:blipFill>
          <a:blip r:embed="rId4"/>
          <a:stretch>
            <a:fillRect/>
          </a:stretch>
        </p:blipFill>
        <p:spPr>
          <a:xfrm>
            <a:off x="6156157" y="3368844"/>
            <a:ext cx="5562600" cy="2984750"/>
          </a:xfrm>
          <a:prstGeom prst="rect">
            <a:avLst/>
          </a:prstGeom>
        </p:spPr>
      </p:pic>
    </p:spTree>
    <p:extLst>
      <p:ext uri="{BB962C8B-B14F-4D97-AF65-F5344CB8AC3E}">
        <p14:creationId xmlns:p14="http://schemas.microsoft.com/office/powerpoint/2010/main" val="686526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636470"/>
            <a:ext cx="10115202" cy="3918858"/>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903689" y="2022712"/>
            <a:ext cx="8216348" cy="2064027"/>
          </a:xfrm>
          <a:prstGeom prst="rect">
            <a:avLst/>
          </a:prstGeom>
        </p:spPr>
        <p:txBody>
          <a:bodyPr vert="horz" wrap="square" lIns="0" tIns="85725" rIns="0" bIns="0" rtlCol="0">
            <a:spAutoFit/>
          </a:bodyPr>
          <a:lstStyle/>
          <a:p>
            <a:pPr marL="241300" indent="-229235">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Cross-Site Requests</a:t>
            </a:r>
          </a:p>
          <a:p>
            <a:pPr marL="241300" indent="-229235">
              <a:lnSpc>
                <a:spcPct val="100000"/>
              </a:lnSpc>
              <a:spcBef>
                <a:spcPts val="1325"/>
              </a:spcBef>
              <a:buFont typeface="Wingdings"/>
              <a:buChar char=""/>
              <a:tabLst>
                <a:tab pos="241935" algn="l"/>
              </a:tabLst>
            </a:pPr>
            <a:r>
              <a:rPr lang="en-US" sz="2400" spc="15" dirty="0">
                <a:latin typeface="Times New Roman" panose="02020603050405020304" pitchFamily="18" charset="0"/>
                <a:cs typeface="Times New Roman" panose="02020603050405020304" pitchFamily="18" charset="0"/>
              </a:rPr>
              <a:t> CSRF Attack</a:t>
            </a:r>
          </a:p>
          <a:p>
            <a:pPr marL="241300" indent="-229235">
              <a:lnSpc>
                <a:spcPct val="100000"/>
              </a:lnSpc>
              <a:spcBef>
                <a:spcPts val="1325"/>
              </a:spcBef>
              <a:buFont typeface="Wingdings"/>
              <a:buChar char=""/>
              <a:tabLst>
                <a:tab pos="241935" algn="l"/>
              </a:tabLst>
            </a:pPr>
            <a:r>
              <a:rPr lang="en-US" sz="2400" spc="15" dirty="0">
                <a:latin typeface="Times New Roman" panose="02020603050405020304" pitchFamily="18" charset="0"/>
                <a:cs typeface="Times New Roman" panose="02020603050405020304" pitchFamily="18" charset="0"/>
              </a:rPr>
              <a:t> </a:t>
            </a:r>
            <a:r>
              <a:rPr lang="en-US" sz="2400" spc="15">
                <a:latin typeface="Times New Roman" panose="02020603050405020304" pitchFamily="18" charset="0"/>
                <a:cs typeface="Times New Roman" panose="02020603050405020304" pitchFamily="18" charset="0"/>
              </a:rPr>
              <a:t>Counter Measures </a:t>
            </a:r>
            <a:endParaRPr lang="en-US" sz="2400" spc="15" dirty="0">
              <a:latin typeface="Times New Roman" panose="02020603050405020304" pitchFamily="18" charset="0"/>
              <a:cs typeface="Times New Roman" panose="02020603050405020304" pitchFamily="18" charset="0"/>
            </a:endParaRPr>
          </a:p>
          <a:p>
            <a:pPr marL="241300" indent="-229235">
              <a:lnSpc>
                <a:spcPct val="100000"/>
              </a:lnSpc>
              <a:spcBef>
                <a:spcPts val="1325"/>
              </a:spcBef>
              <a:buFont typeface="Wingdings"/>
              <a:buChar char=""/>
              <a:tabLst>
                <a:tab pos="241935" algn="l"/>
              </a:tabLst>
            </a:pPr>
            <a:endParaRPr lang="en-GB" sz="2400"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Outline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52717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725980"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Demo: Lab Setup</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20</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3" y="1163051"/>
            <a:ext cx="10425003" cy="2064027"/>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Based on lab setup 2.0 </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It is based on containers</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The code is inside the ‘attacker’ folder</a:t>
            </a:r>
          </a:p>
          <a:p>
            <a:pPr marL="241300" indent="-229235" algn="just">
              <a:lnSpc>
                <a:spcPct val="100000"/>
              </a:lnSpc>
              <a:spcBef>
                <a:spcPts val="1325"/>
              </a:spcBef>
              <a:buFont typeface="Wingdings"/>
              <a:buChar char=""/>
              <a:tabLst>
                <a:tab pos="241935" algn="l"/>
              </a:tabLst>
            </a:pPr>
            <a:endParaRPr lang="en-US" sz="2400" spc="15"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F2F303C4-F48D-4CE0-A7EE-3F69A83271CE}"/>
              </a:ext>
            </a:extLst>
          </p:cNvPr>
          <p:cNvPicPr>
            <a:picLocks noChangeAspect="1"/>
          </p:cNvPicPr>
          <p:nvPr/>
        </p:nvPicPr>
        <p:blipFill rotWithShape="1">
          <a:blip r:embed="rId4"/>
          <a:srcRect t="14135"/>
          <a:stretch/>
        </p:blipFill>
        <p:spPr>
          <a:xfrm>
            <a:off x="7461583" y="2827420"/>
            <a:ext cx="4229100" cy="3484087"/>
          </a:xfrm>
          <a:prstGeom prst="rect">
            <a:avLst/>
          </a:prstGeom>
        </p:spPr>
      </p:pic>
    </p:spTree>
    <p:extLst>
      <p:ext uri="{BB962C8B-B14F-4D97-AF65-F5344CB8AC3E}">
        <p14:creationId xmlns:p14="http://schemas.microsoft.com/office/powerpoint/2010/main" val="32077320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725980" cy="5246047"/>
          </a:xfrm>
          <a:prstGeom prst="rect">
            <a:avLst/>
          </a:prstGeom>
          <a:blipFill>
            <a:blip r:embed="rId3"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Demo: Lab Setup</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21</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3" y="1163051"/>
            <a:ext cx="10425003" cy="991938"/>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docker build and it </a:t>
            </a:r>
          </a:p>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Takes time</a:t>
            </a:r>
            <a:endParaRPr lang="en-US" sz="2400" spc="15"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7F18729-06EA-49BD-B987-9B99EBEFE729}"/>
              </a:ext>
            </a:extLst>
          </p:cNvPr>
          <p:cNvPicPr>
            <a:picLocks noChangeAspect="1"/>
          </p:cNvPicPr>
          <p:nvPr/>
        </p:nvPicPr>
        <p:blipFill>
          <a:blip r:embed="rId5"/>
          <a:stretch>
            <a:fillRect/>
          </a:stretch>
        </p:blipFill>
        <p:spPr>
          <a:xfrm>
            <a:off x="4603581" y="1192378"/>
            <a:ext cx="7115175" cy="5162550"/>
          </a:xfrm>
          <a:prstGeom prst="rect">
            <a:avLst/>
          </a:prstGeom>
        </p:spPr>
      </p:pic>
    </p:spTree>
    <p:extLst>
      <p:ext uri="{BB962C8B-B14F-4D97-AF65-F5344CB8AC3E}">
        <p14:creationId xmlns:p14="http://schemas.microsoft.com/office/powerpoint/2010/main" val="3514157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725980"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Demo: Lab Setup</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22</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3" y="1163051"/>
            <a:ext cx="10425003" cy="2064027"/>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run </a:t>
            </a:r>
            <a:r>
              <a:rPr lang="en-GB" sz="2400" spc="15" dirty="0" err="1">
                <a:latin typeface="Times New Roman" panose="02020603050405020304" pitchFamily="18" charset="0"/>
                <a:cs typeface="Times New Roman" panose="02020603050405020304" pitchFamily="18" charset="0"/>
              </a:rPr>
              <a:t>dcup</a:t>
            </a:r>
            <a:r>
              <a:rPr lang="en-GB" sz="2400" spc="15" dirty="0">
                <a:latin typeface="Times New Roman" panose="02020603050405020304" pitchFamily="18" charset="0"/>
                <a:cs typeface="Times New Roman" panose="02020603050405020304" pitchFamily="18" charset="0"/>
              </a:rPr>
              <a:t> </a:t>
            </a:r>
            <a:r>
              <a:rPr lang="en-GB" sz="2400" spc="15" dirty="0">
                <a:latin typeface="Times New Roman" panose="02020603050405020304" pitchFamily="18" charset="0"/>
                <a:cs typeface="Times New Roman" panose="02020603050405020304" pitchFamily="18" charset="0"/>
                <a:sym typeface="Wingdings" panose="05000000000000000000" pitchFamily="2" charset="2"/>
              </a:rPr>
              <a:t> your container starts running</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sym typeface="Wingdings" panose="05000000000000000000" pitchFamily="2" charset="2"/>
              </a:rPr>
              <a:t>Now check the mapping of IP</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sym typeface="Wingdings" panose="05000000000000000000" pitchFamily="2" charset="2"/>
              </a:rPr>
              <a:t> run more /etc/hosts</a:t>
            </a:r>
          </a:p>
          <a:p>
            <a:pPr marL="241300" indent="-229235" algn="just">
              <a:lnSpc>
                <a:spcPct val="100000"/>
              </a:lnSpc>
              <a:spcBef>
                <a:spcPts val="1325"/>
              </a:spcBef>
              <a:buFont typeface="Wingdings"/>
              <a:buChar char=""/>
              <a:tabLst>
                <a:tab pos="241935" algn="l"/>
              </a:tabLst>
            </a:pPr>
            <a:endParaRPr lang="en-US" sz="2400" spc="15"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04ACF167-F6CE-42C6-A573-824351881842}"/>
              </a:ext>
            </a:extLst>
          </p:cNvPr>
          <p:cNvPicPr>
            <a:picLocks noChangeAspect="1"/>
          </p:cNvPicPr>
          <p:nvPr/>
        </p:nvPicPr>
        <p:blipFill rotWithShape="1">
          <a:blip r:embed="rId4"/>
          <a:srcRect r="53392"/>
          <a:stretch/>
        </p:blipFill>
        <p:spPr>
          <a:xfrm>
            <a:off x="6825580" y="1145866"/>
            <a:ext cx="4918911" cy="5172075"/>
          </a:xfrm>
          <a:prstGeom prst="rect">
            <a:avLst/>
          </a:prstGeom>
        </p:spPr>
      </p:pic>
    </p:spTree>
    <p:extLst>
      <p:ext uri="{BB962C8B-B14F-4D97-AF65-F5344CB8AC3E}">
        <p14:creationId xmlns:p14="http://schemas.microsoft.com/office/powerpoint/2010/main" val="3932266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Demo: Lab Setup</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23</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73AB6CC3-D407-416E-A360-E9BEC1AED339}"/>
              </a:ext>
            </a:extLst>
          </p:cNvPr>
          <p:cNvPicPr>
            <a:picLocks noChangeAspect="1"/>
          </p:cNvPicPr>
          <p:nvPr/>
        </p:nvPicPr>
        <p:blipFill rotWithShape="1">
          <a:blip r:embed="rId3"/>
          <a:srcRect r="8802" b="29591"/>
          <a:stretch/>
        </p:blipFill>
        <p:spPr>
          <a:xfrm>
            <a:off x="625655" y="2003581"/>
            <a:ext cx="11118836" cy="4351347"/>
          </a:xfrm>
          <a:prstGeom prst="rect">
            <a:avLst/>
          </a:prstGeom>
        </p:spPr>
      </p:pic>
    </p:spTree>
    <p:extLst>
      <p:ext uri="{BB962C8B-B14F-4D97-AF65-F5344CB8AC3E}">
        <p14:creationId xmlns:p14="http://schemas.microsoft.com/office/powerpoint/2010/main" val="5724491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Demo: Lab Setup</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2CF200DE-FAF9-408D-81E8-3DC5164ABA7E}"/>
              </a:ext>
            </a:extLst>
          </p:cNvPr>
          <p:cNvPicPr>
            <a:picLocks noChangeAspect="1"/>
          </p:cNvPicPr>
          <p:nvPr/>
        </p:nvPicPr>
        <p:blipFill>
          <a:blip r:embed="rId3"/>
          <a:stretch>
            <a:fillRect/>
          </a:stretch>
        </p:blipFill>
        <p:spPr>
          <a:xfrm>
            <a:off x="1443037" y="1233347"/>
            <a:ext cx="9305925" cy="4876800"/>
          </a:xfrm>
          <a:prstGeom prst="rect">
            <a:avLst/>
          </a:prstGeom>
        </p:spPr>
      </p:pic>
    </p:spTree>
    <p:extLst>
      <p:ext uri="{BB962C8B-B14F-4D97-AF65-F5344CB8AC3E}">
        <p14:creationId xmlns:p14="http://schemas.microsoft.com/office/powerpoint/2010/main" val="18021081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Demo: Open attacker’s website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25</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FC911D7-B549-47C4-B521-A9FA4726575F}"/>
              </a:ext>
            </a:extLst>
          </p:cNvPr>
          <p:cNvPicPr>
            <a:picLocks noChangeAspect="1"/>
          </p:cNvPicPr>
          <p:nvPr/>
        </p:nvPicPr>
        <p:blipFill>
          <a:blip r:embed="rId4"/>
          <a:stretch>
            <a:fillRect/>
          </a:stretch>
        </p:blipFill>
        <p:spPr>
          <a:xfrm>
            <a:off x="3025188" y="1282387"/>
            <a:ext cx="5419725" cy="1914525"/>
          </a:xfrm>
          <a:prstGeom prst="rect">
            <a:avLst/>
          </a:prstGeom>
        </p:spPr>
      </p:pic>
      <p:pic>
        <p:nvPicPr>
          <p:cNvPr id="7" name="Picture 6">
            <a:extLst>
              <a:ext uri="{FF2B5EF4-FFF2-40B4-BE49-F238E27FC236}">
                <a16:creationId xmlns:a16="http://schemas.microsoft.com/office/drawing/2014/main" id="{A46B21FF-C64C-44D2-8CFE-710EE222934E}"/>
              </a:ext>
            </a:extLst>
          </p:cNvPr>
          <p:cNvPicPr>
            <a:picLocks noChangeAspect="1"/>
          </p:cNvPicPr>
          <p:nvPr/>
        </p:nvPicPr>
        <p:blipFill>
          <a:blip r:embed="rId5"/>
          <a:stretch>
            <a:fillRect/>
          </a:stretch>
        </p:blipFill>
        <p:spPr>
          <a:xfrm>
            <a:off x="2682289" y="4437146"/>
            <a:ext cx="6105525" cy="1352550"/>
          </a:xfrm>
          <a:prstGeom prst="rect">
            <a:avLst/>
          </a:prstGeom>
        </p:spPr>
      </p:pic>
      <p:cxnSp>
        <p:nvCxnSpPr>
          <p:cNvPr id="10" name="Straight Arrow Connector 9">
            <a:extLst>
              <a:ext uri="{FF2B5EF4-FFF2-40B4-BE49-F238E27FC236}">
                <a16:creationId xmlns:a16="http://schemas.microsoft.com/office/drawing/2014/main" id="{8E5D58D0-2B80-4C84-8DC8-5737CFD5D87F}"/>
              </a:ext>
            </a:extLst>
          </p:cNvPr>
          <p:cNvCxnSpPr>
            <a:stCxn id="4" idx="2"/>
            <a:endCxn id="7" idx="0"/>
          </p:cNvCxnSpPr>
          <p:nvPr/>
        </p:nvCxnSpPr>
        <p:spPr>
          <a:xfrm>
            <a:off x="5735051" y="3196912"/>
            <a:ext cx="1" cy="12402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050677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Demo:</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26</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084021" y="1207427"/>
            <a:ext cx="9513248" cy="991938"/>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Add your code in the page so that </a:t>
            </a:r>
          </a:p>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the friend can be added</a:t>
            </a:r>
            <a:endParaRPr lang="en-US" sz="2400" spc="15"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B5DB798-EED4-4CD9-BAB2-C32405E56388}"/>
              </a:ext>
            </a:extLst>
          </p:cNvPr>
          <p:cNvPicPr>
            <a:picLocks noChangeAspect="1"/>
          </p:cNvPicPr>
          <p:nvPr/>
        </p:nvPicPr>
        <p:blipFill>
          <a:blip r:embed="rId4"/>
          <a:stretch>
            <a:fillRect/>
          </a:stretch>
        </p:blipFill>
        <p:spPr>
          <a:xfrm>
            <a:off x="6050378" y="923925"/>
            <a:ext cx="6191250" cy="5934075"/>
          </a:xfrm>
          <a:prstGeom prst="rect">
            <a:avLst/>
          </a:prstGeom>
        </p:spPr>
      </p:pic>
    </p:spTree>
    <p:extLst>
      <p:ext uri="{BB962C8B-B14F-4D97-AF65-F5344CB8AC3E}">
        <p14:creationId xmlns:p14="http://schemas.microsoft.com/office/powerpoint/2010/main" val="15439736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Demo:</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27</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084021" y="1207427"/>
            <a:ext cx="9513248" cy="1361270"/>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whoever you want, just mention the ID </a:t>
            </a:r>
            <a:r>
              <a:rPr lang="en-GB" sz="2400" spc="15" dirty="0">
                <a:latin typeface="Times New Roman" panose="02020603050405020304" pitchFamily="18" charset="0"/>
                <a:cs typeface="Times New Roman" panose="02020603050405020304" pitchFamily="18" charset="0"/>
                <a:sym typeface="Wingdings" panose="05000000000000000000" pitchFamily="2" charset="2"/>
              </a:rPr>
              <a:t> that person will be added in the friend’s list.</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sym typeface="Wingdings" panose="05000000000000000000" pitchFamily="2" charset="2"/>
              </a:rPr>
              <a:t>Refresh the pages again and check the results</a:t>
            </a:r>
            <a:endParaRPr lang="en-US" sz="2400" spc="15"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22CAA8F-6572-489E-AA77-D6236DE76E87}"/>
              </a:ext>
            </a:extLst>
          </p:cNvPr>
          <p:cNvPicPr>
            <a:picLocks noChangeAspect="1"/>
          </p:cNvPicPr>
          <p:nvPr/>
        </p:nvPicPr>
        <p:blipFill>
          <a:blip r:embed="rId4"/>
          <a:stretch>
            <a:fillRect/>
          </a:stretch>
        </p:blipFill>
        <p:spPr>
          <a:xfrm>
            <a:off x="2587857" y="3164305"/>
            <a:ext cx="6505575" cy="1743075"/>
          </a:xfrm>
          <a:prstGeom prst="rect">
            <a:avLst/>
          </a:prstGeom>
        </p:spPr>
      </p:pic>
    </p:spTree>
    <p:extLst>
      <p:ext uri="{BB962C8B-B14F-4D97-AF65-F5344CB8AC3E}">
        <p14:creationId xmlns:p14="http://schemas.microsoft.com/office/powerpoint/2010/main" val="3033955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10078682"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Demo: Friend added in the victim’s friend’s list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28</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C43986C-4CC0-4A08-BF71-A6972CF4BC83}"/>
              </a:ext>
            </a:extLst>
          </p:cNvPr>
          <p:cNvPicPr>
            <a:picLocks noChangeAspect="1"/>
          </p:cNvPicPr>
          <p:nvPr/>
        </p:nvPicPr>
        <p:blipFill>
          <a:blip r:embed="rId4"/>
          <a:stretch>
            <a:fillRect/>
          </a:stretch>
        </p:blipFill>
        <p:spPr>
          <a:xfrm>
            <a:off x="0" y="1930321"/>
            <a:ext cx="12192000" cy="4927679"/>
          </a:xfrm>
          <a:prstGeom prst="rect">
            <a:avLst/>
          </a:prstGeom>
        </p:spPr>
      </p:pic>
    </p:spTree>
    <p:extLst>
      <p:ext uri="{BB962C8B-B14F-4D97-AF65-F5344CB8AC3E}">
        <p14:creationId xmlns:p14="http://schemas.microsoft.com/office/powerpoint/2010/main" val="16159283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Forge the GET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29</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816194"/>
            <a:ext cx="9513248" cy="1361270"/>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browser trigger GET request as it see “img” or “ifram” tag in HTML. </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Attack on GET Http request is easy. Because data is attached in header of Http request or url.  </a:t>
            </a:r>
            <a:endParaRPr lang="en-US" sz="2400" spc="15"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8392" y="3731904"/>
            <a:ext cx="9206941" cy="1767734"/>
          </a:xfrm>
          <a:prstGeom prst="rect">
            <a:avLst/>
          </a:prstGeom>
        </p:spPr>
      </p:pic>
    </p:spTree>
    <p:extLst>
      <p:ext uri="{BB962C8B-B14F-4D97-AF65-F5344CB8AC3E}">
        <p14:creationId xmlns:p14="http://schemas.microsoft.com/office/powerpoint/2010/main" val="21352338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636470"/>
            <a:ext cx="10115202" cy="3918858"/>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Lab Setup</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384F2FA-01E6-4359-AE97-91B68D487061}"/>
              </a:ext>
            </a:extLst>
          </p:cNvPr>
          <p:cNvPicPr>
            <a:picLocks noChangeAspect="1"/>
          </p:cNvPicPr>
          <p:nvPr/>
        </p:nvPicPr>
        <p:blipFill>
          <a:blip r:embed="rId4"/>
          <a:stretch>
            <a:fillRect/>
          </a:stretch>
        </p:blipFill>
        <p:spPr>
          <a:xfrm>
            <a:off x="3912015" y="1909192"/>
            <a:ext cx="4276725" cy="3419475"/>
          </a:xfrm>
          <a:prstGeom prst="rect">
            <a:avLst/>
          </a:prstGeom>
        </p:spPr>
      </p:pic>
    </p:spTree>
    <p:extLst>
      <p:ext uri="{BB962C8B-B14F-4D97-AF65-F5344CB8AC3E}">
        <p14:creationId xmlns:p14="http://schemas.microsoft.com/office/powerpoint/2010/main" val="29622476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Mechanism (Forge the GET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30</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816194"/>
            <a:ext cx="9513248" cy="4244111"/>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Suppose Alice and Samy(Attacker) are two user on </a:t>
            </a:r>
            <a:r>
              <a:rPr lang="en-GB" sz="2400" spc="15" dirty="0">
                <a:solidFill>
                  <a:srgbClr val="FF0000"/>
                </a:solidFill>
                <a:latin typeface="Times New Roman" panose="02020603050405020304" pitchFamily="18" charset="0"/>
                <a:cs typeface="Times New Roman" panose="02020603050405020304" pitchFamily="18" charset="0"/>
              </a:rPr>
              <a:t>social network </a:t>
            </a:r>
            <a:r>
              <a:rPr lang="en-GB" sz="2400" spc="15" dirty="0">
                <a:latin typeface="Times New Roman" panose="02020603050405020304" pitchFamily="18" charset="0"/>
                <a:cs typeface="Times New Roman" panose="02020603050405020304" pitchFamily="18" charset="0"/>
              </a:rPr>
              <a:t>like Facebook.</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a:t>
            </a:r>
            <a:r>
              <a:rPr lang="en-GB" sz="2400" spc="15" dirty="0" err="1">
                <a:latin typeface="Times New Roman" panose="02020603050405020304" pitchFamily="18" charset="0"/>
                <a:cs typeface="Times New Roman" panose="02020603050405020304" pitchFamily="18" charset="0"/>
              </a:rPr>
              <a:t>Samy</a:t>
            </a:r>
            <a:r>
              <a:rPr lang="en-GB" sz="2400" spc="15" dirty="0">
                <a:latin typeface="Times New Roman" panose="02020603050405020304" pitchFamily="18" charset="0"/>
                <a:cs typeface="Times New Roman" panose="02020603050405020304" pitchFamily="18" charset="0"/>
              </a:rPr>
              <a:t> wants to add Alice in his friend list without Alice permission.</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Alice user is login in her account and her session ID is created.</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Samy will send url of webpage to Alice that contain forge GET request with Samy profile ID.</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As Alice click on link, the browser will trigger http GET request. The session ID of Alice will attach with request automatically.</a:t>
            </a:r>
          </a:p>
          <a:p>
            <a:pPr marL="241300" indent="-229235" algn="just">
              <a:lnSpc>
                <a:spcPct val="100000"/>
              </a:lnSpc>
              <a:spcBef>
                <a:spcPts val="1325"/>
              </a:spcBef>
              <a:buFont typeface="Wingdings"/>
              <a:buChar char=""/>
              <a:tabLst>
                <a:tab pos="241935" algn="l"/>
              </a:tabLst>
            </a:pPr>
            <a:endParaRPr lang="en-GB" sz="2400" spc="15"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77281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Reaction of CSRF GET Method Attack</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31</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t="11217" b="34731"/>
          <a:stretch/>
        </p:blipFill>
        <p:spPr>
          <a:xfrm>
            <a:off x="1682326" y="2057248"/>
            <a:ext cx="8736103" cy="2654868"/>
          </a:xfrm>
          <a:prstGeom prst="rect">
            <a:avLst/>
          </a:prstGeom>
        </p:spPr>
      </p:pic>
    </p:spTree>
    <p:extLst>
      <p:ext uri="{BB962C8B-B14F-4D97-AF65-F5344CB8AC3E}">
        <p14:creationId xmlns:p14="http://schemas.microsoft.com/office/powerpoint/2010/main" val="45741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grpSp>
        <p:nvGrpSpPr>
          <p:cNvPr id="10" name="object 10"/>
          <p:cNvGrpSpPr/>
          <p:nvPr/>
        </p:nvGrpSpPr>
        <p:grpSpPr>
          <a:xfrm>
            <a:off x="2912618"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2861881" y="2322195"/>
            <a:ext cx="6985501" cy="1257395"/>
          </a:xfrm>
          <a:prstGeom prst="rect">
            <a:avLst/>
          </a:prstGeom>
        </p:spPr>
        <p:txBody>
          <a:bodyPr vert="horz" wrap="square" lIns="0" tIns="13335" rIns="0" bIns="0" rtlCol="0">
            <a:spAutoFit/>
          </a:bodyPr>
          <a:lstStyle/>
          <a:p>
            <a:pPr marL="12700" marR="5080" algn="ctr">
              <a:spcBef>
                <a:spcPts val="105"/>
              </a:spcBef>
            </a:pPr>
            <a:r>
              <a:rPr lang="en-US" sz="4000" b="1" dirty="0">
                <a:latin typeface="Times New Roman" panose="02020603050405020304" pitchFamily="18" charset="0"/>
                <a:cs typeface="Times New Roman" panose="02020603050405020304" pitchFamily="18" charset="0"/>
              </a:rPr>
              <a:t>CSRF Attack on POST </a:t>
            </a:r>
          </a:p>
          <a:p>
            <a:pPr marL="12700" marR="5080" algn="ctr">
              <a:spcBef>
                <a:spcPts val="105"/>
              </a:spcBef>
            </a:pPr>
            <a:r>
              <a:rPr lang="en-US" sz="4000" b="1" dirty="0">
                <a:latin typeface="Times New Roman" panose="02020603050405020304" pitchFamily="18" charset="0"/>
                <a:cs typeface="Times New Roman" panose="02020603050405020304" pitchFamily="18" charset="0"/>
              </a:rPr>
              <a:t>Services</a:t>
            </a: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32</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2" name="Rounded Rectangle 1"/>
          <p:cNvSpPr/>
          <p:nvPr/>
        </p:nvSpPr>
        <p:spPr>
          <a:xfrm>
            <a:off x="2718188" y="3670663"/>
            <a:ext cx="7131203" cy="9405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bject 5"/>
          <p:cNvSpPr txBox="1"/>
          <p:nvPr/>
        </p:nvSpPr>
        <p:spPr>
          <a:xfrm>
            <a:off x="2992511" y="3906650"/>
            <a:ext cx="6719131" cy="425116"/>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US" sz="2200" b="1" spc="15" dirty="0">
                <a:latin typeface="Times New Roman" panose="02020603050405020304" pitchFamily="18" charset="0"/>
                <a:cs typeface="Times New Roman" panose="02020603050405020304" pitchFamily="18" charset="0"/>
              </a:rPr>
              <a:t>The Objective of this attack is to edit the victim profile </a:t>
            </a:r>
          </a:p>
        </p:txBody>
      </p:sp>
    </p:spTree>
    <p:extLst>
      <p:ext uri="{BB962C8B-B14F-4D97-AF65-F5344CB8AC3E}">
        <p14:creationId xmlns:p14="http://schemas.microsoft.com/office/powerpoint/2010/main" val="37349615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Edit Profile Http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33</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t="3301"/>
          <a:stretch/>
        </p:blipFill>
        <p:spPr>
          <a:xfrm>
            <a:off x="3017521" y="1227907"/>
            <a:ext cx="5303520" cy="5059133"/>
          </a:xfrm>
          <a:prstGeom prst="rect">
            <a:avLst/>
          </a:prstGeom>
        </p:spPr>
      </p:pic>
    </p:spTree>
    <p:extLst>
      <p:ext uri="{BB962C8B-B14F-4D97-AF65-F5344CB8AC3E}">
        <p14:creationId xmlns:p14="http://schemas.microsoft.com/office/powerpoint/2010/main" val="4242539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Investigate the POST method</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136925"/>
            <a:ext cx="9513248" cy="394339"/>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000" spc="15" dirty="0">
                <a:latin typeface="Times New Roman" panose="02020603050405020304" pitchFamily="18" charset="0"/>
                <a:cs typeface="Times New Roman" panose="02020603050405020304" pitchFamily="18" charset="0"/>
              </a:rPr>
              <a:t> The attacker will investigate the POST method request before launch the attack.</a:t>
            </a:r>
            <a:endParaRPr lang="en-US" sz="2000" spc="15"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43710" y="1559309"/>
            <a:ext cx="5736305" cy="4697800"/>
          </a:xfrm>
          <a:prstGeom prst="rect">
            <a:avLst/>
          </a:prstGeom>
        </p:spPr>
      </p:pic>
    </p:spTree>
    <p:extLst>
      <p:ext uri="{BB962C8B-B14F-4D97-AF65-F5344CB8AC3E}">
        <p14:creationId xmlns:p14="http://schemas.microsoft.com/office/powerpoint/2010/main" val="25328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1031965"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Sending POST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35</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163051"/>
            <a:ext cx="9513248" cy="825226"/>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POST request will send in forms because objective of attack is edit the victim profile.</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52390" y="1988277"/>
            <a:ext cx="6466376" cy="4245928"/>
          </a:xfrm>
          <a:prstGeom prst="rect">
            <a:avLst/>
          </a:prstGeom>
        </p:spPr>
      </p:pic>
    </p:spTree>
    <p:extLst>
      <p:ext uri="{BB962C8B-B14F-4D97-AF65-F5344CB8AC3E}">
        <p14:creationId xmlns:p14="http://schemas.microsoft.com/office/powerpoint/2010/main" val="17690150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Preparation of Forge POST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36</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163051"/>
            <a:ext cx="9513248" cy="825226"/>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Now attacker will prepare forge POST request in webpage with victim ID. As victim will click on page link, forge POST request will trigger.</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65842" y="2042447"/>
            <a:ext cx="6983552" cy="4187601"/>
          </a:xfrm>
          <a:prstGeom prst="rect">
            <a:avLst/>
          </a:prstGeom>
        </p:spPr>
      </p:pic>
    </p:spTree>
    <p:extLst>
      <p:ext uri="{BB962C8B-B14F-4D97-AF65-F5344CB8AC3E}">
        <p14:creationId xmlns:p14="http://schemas.microsoft.com/office/powerpoint/2010/main" val="4890793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Mechanism (Forge the POST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37</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816194"/>
            <a:ext cx="9513248" cy="3708066"/>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Suppose Alice and Samy(Attacker) are two user on social network like Facebook.</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Samy want to edit Alice profile without Alice permission.</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Alice user is login in her account and her session ID is created.</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Samy will send url of webpage to Alice that contain forge POST request with Alice profile ID.</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As Alice click on link, the browser will trigger http POST request. The session ID with attach automatically.</a:t>
            </a:r>
          </a:p>
        </p:txBody>
      </p:sp>
    </p:spTree>
    <p:extLst>
      <p:ext uri="{BB962C8B-B14F-4D97-AF65-F5344CB8AC3E}">
        <p14:creationId xmlns:p14="http://schemas.microsoft.com/office/powerpoint/2010/main" val="42756898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Reaction of CSRF POST Method Attack</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38</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t="11520" b="25188"/>
          <a:stretch/>
        </p:blipFill>
        <p:spPr>
          <a:xfrm>
            <a:off x="1784549" y="2112112"/>
            <a:ext cx="8454628" cy="3008530"/>
          </a:xfrm>
          <a:prstGeom prst="rect">
            <a:avLst/>
          </a:prstGeom>
        </p:spPr>
      </p:pic>
    </p:spTree>
    <p:extLst>
      <p:ext uri="{BB962C8B-B14F-4D97-AF65-F5344CB8AC3E}">
        <p14:creationId xmlns:p14="http://schemas.microsoft.com/office/powerpoint/2010/main" val="32302308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grpSp>
        <p:nvGrpSpPr>
          <p:cNvPr id="10" name="object 10"/>
          <p:cNvGrpSpPr/>
          <p:nvPr/>
        </p:nvGrpSpPr>
        <p:grpSpPr>
          <a:xfrm>
            <a:off x="3095500"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3044764" y="2645753"/>
            <a:ext cx="6756400" cy="629018"/>
          </a:xfrm>
          <a:prstGeom prst="rect">
            <a:avLst/>
          </a:prstGeom>
        </p:spPr>
        <p:txBody>
          <a:bodyPr vert="horz" wrap="square" lIns="0" tIns="13335" rIns="0" bIns="0" rtlCol="0">
            <a:spAutoFit/>
          </a:bodyPr>
          <a:lstStyle/>
          <a:p>
            <a:pPr marL="12700" marR="5080" algn="ctr">
              <a:spcBef>
                <a:spcPts val="105"/>
              </a:spcBef>
            </a:pPr>
            <a:r>
              <a:rPr lang="en-US" sz="4000" b="1" dirty="0">
                <a:latin typeface="Times New Roman" panose="02020603050405020304" pitchFamily="18" charset="0"/>
                <a:cs typeface="Times New Roman" panose="02020603050405020304" pitchFamily="18" charset="0"/>
              </a:rPr>
              <a:t>Countermeasures</a:t>
            </a: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39</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3031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grpSp>
        <p:nvGrpSpPr>
          <p:cNvPr id="10" name="object 10"/>
          <p:cNvGrpSpPr/>
          <p:nvPr/>
        </p:nvGrpSpPr>
        <p:grpSpPr>
          <a:xfrm>
            <a:off x="2912618"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2861882" y="2645753"/>
            <a:ext cx="6756400" cy="629018"/>
          </a:xfrm>
          <a:prstGeom prst="rect">
            <a:avLst/>
          </a:prstGeom>
        </p:spPr>
        <p:txBody>
          <a:bodyPr vert="horz" wrap="square" lIns="0" tIns="13335" rIns="0" bIns="0" rtlCol="0">
            <a:spAutoFit/>
          </a:bodyPr>
          <a:lstStyle/>
          <a:p>
            <a:pPr marL="12700" marR="5080" algn="ctr">
              <a:spcBef>
                <a:spcPts val="105"/>
              </a:spcBef>
            </a:pPr>
            <a:r>
              <a:rPr lang="en-US" sz="4000" b="1" dirty="0">
                <a:latin typeface="Times New Roman" panose="02020603050405020304" pitchFamily="18" charset="0"/>
                <a:cs typeface="Times New Roman" panose="02020603050405020304" pitchFamily="18" charset="0"/>
              </a:rPr>
              <a:t>Cross-Site Request and CSRF</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6" name="Rounded Rectangle 15"/>
          <p:cNvSpPr/>
          <p:nvPr/>
        </p:nvSpPr>
        <p:spPr>
          <a:xfrm>
            <a:off x="2718188" y="3670663"/>
            <a:ext cx="7131203" cy="9405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bject 5"/>
          <p:cNvSpPr txBox="1"/>
          <p:nvPr/>
        </p:nvSpPr>
        <p:spPr>
          <a:xfrm>
            <a:off x="4287911" y="3853997"/>
            <a:ext cx="4322689" cy="425116"/>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US" sz="2200" b="1" spc="15" dirty="0">
                <a:latin typeface="Times New Roman" panose="02020603050405020304" pitchFamily="18" charset="0"/>
                <a:cs typeface="Times New Roman" panose="02020603050405020304" pitchFamily="18" charset="0"/>
              </a:rPr>
              <a:t>Understanding of CSRF attack</a:t>
            </a:r>
          </a:p>
        </p:txBody>
      </p:sp>
    </p:spTree>
    <p:extLst>
      <p:ext uri="{BB962C8B-B14F-4D97-AF65-F5344CB8AC3E}">
        <p14:creationId xmlns:p14="http://schemas.microsoft.com/office/powerpoint/2010/main" val="40924809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Fundamental Cause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40</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816194"/>
            <a:ext cx="9513248" cy="4077398"/>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browser knows that the http request is single-site or cross-site. But server don’t know. This is vulnerability, because protected shield must be deployed on server side not at browser side.</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Referral Header:</a:t>
            </a:r>
          </a:p>
          <a:p>
            <a:pPr marL="469265" lvl="1" algn="just">
              <a:spcBef>
                <a:spcPts val="1325"/>
              </a:spcBef>
              <a:tabLst>
                <a:tab pos="241935" algn="l"/>
              </a:tabLst>
            </a:pPr>
            <a:r>
              <a:rPr lang="en-GB" sz="2400" spc="15" dirty="0">
                <a:latin typeface="Times New Roman" panose="02020603050405020304" pitchFamily="18" charset="0"/>
                <a:cs typeface="Times New Roman" panose="02020603050405020304" pitchFamily="18" charset="0"/>
              </a:rPr>
              <a:t>The referral header tells to server that where the request come from. But referral header carry many user information that can hit user privacy. So, many users block referral header by proxy.</a:t>
            </a:r>
          </a:p>
          <a:p>
            <a:pPr marL="469265" lvl="1" algn="just">
              <a:spcBef>
                <a:spcPts val="1325"/>
              </a:spcBef>
              <a:tabLst>
                <a:tab pos="241935" algn="l"/>
              </a:tabLst>
            </a:pPr>
            <a:r>
              <a:rPr lang="en-GB" sz="2400" spc="15" dirty="0">
                <a:latin typeface="Times New Roman" panose="02020603050405020304" pitchFamily="18" charset="0"/>
                <a:cs typeface="Times New Roman" panose="02020603050405020304" pitchFamily="18" charset="0"/>
              </a:rPr>
              <a:t>So, referral header is not reliable solution.</a:t>
            </a:r>
          </a:p>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791829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Secret Token</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41</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816194"/>
            <a:ext cx="9513248" cy="1730602"/>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server attach secret token with each webpage to know about request that it is single-site or cross-site. </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tokens are string of special characters. The property of token is hidden so that malicious user can not steal it. </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93973" y="4087020"/>
            <a:ext cx="9113029" cy="1399379"/>
          </a:xfrm>
          <a:prstGeom prst="rect">
            <a:avLst/>
          </a:prstGeom>
        </p:spPr>
      </p:pic>
    </p:spTree>
    <p:extLst>
      <p:ext uri="{BB962C8B-B14F-4D97-AF65-F5344CB8AC3E}">
        <p14:creationId xmlns:p14="http://schemas.microsoft.com/office/powerpoint/2010/main" val="35894818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Secret Token</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42</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816194"/>
            <a:ext cx="9513248" cy="2600071"/>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developer can generate token inside page dynamically as follows:</a:t>
            </a:r>
          </a:p>
          <a:p>
            <a:pPr marL="241300" indent="-229235" algn="just">
              <a:lnSpc>
                <a:spcPct val="100000"/>
              </a:lnSpc>
              <a:spcBef>
                <a:spcPts val="1325"/>
              </a:spcBef>
              <a:buFont typeface="Wingdings"/>
              <a:buChar char=""/>
              <a:tabLst>
                <a:tab pos="241935" algn="l"/>
              </a:tabLst>
            </a:pPr>
            <a:endParaRPr lang="en-GB" sz="2400" spc="15" dirty="0">
              <a:latin typeface="Times New Roman" panose="02020603050405020304" pitchFamily="18" charset="0"/>
              <a:cs typeface="Times New Roman" panose="02020603050405020304" pitchFamily="18" charset="0"/>
            </a:endParaRPr>
          </a:p>
          <a:p>
            <a:pPr marL="241300" indent="-229235" algn="just">
              <a:lnSpc>
                <a:spcPct val="100000"/>
              </a:lnSpc>
              <a:spcBef>
                <a:spcPts val="1325"/>
              </a:spcBef>
              <a:buFont typeface="Wingdings"/>
              <a:buChar char=""/>
              <a:tabLst>
                <a:tab pos="241935" algn="l"/>
              </a:tabLst>
            </a:pPr>
            <a:endParaRPr lang="en-GB" sz="2400" spc="15" dirty="0">
              <a:latin typeface="Times New Roman" panose="02020603050405020304" pitchFamily="18" charset="0"/>
              <a:cs typeface="Times New Roman" panose="02020603050405020304" pitchFamily="18" charset="0"/>
            </a:endParaRPr>
          </a:p>
          <a:p>
            <a:pPr marL="241300" indent="-229235" algn="just">
              <a:lnSpc>
                <a:spcPct val="100000"/>
              </a:lnSpc>
              <a:spcBef>
                <a:spcPts val="1325"/>
              </a:spcBef>
              <a:buFont typeface="Wingdings"/>
              <a:buChar char=""/>
              <a:tabLst>
                <a:tab pos="241935" algn="l"/>
              </a:tabLst>
            </a:pPr>
            <a:endParaRPr lang="en-GB" sz="2400" spc="15" dirty="0">
              <a:latin typeface="Times New Roman" panose="02020603050405020304" pitchFamily="18" charset="0"/>
              <a:cs typeface="Times New Roman" panose="02020603050405020304" pitchFamily="18" charset="0"/>
            </a:endParaRP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Http Request with Token: </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9" y="2480067"/>
            <a:ext cx="7923524" cy="1216721"/>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6009" y="4572002"/>
            <a:ext cx="7923524" cy="1332410"/>
          </a:xfrm>
          <a:prstGeom prst="rect">
            <a:avLst/>
          </a:prstGeom>
        </p:spPr>
      </p:pic>
    </p:spTree>
    <p:extLst>
      <p:ext uri="{BB962C8B-B14F-4D97-AF65-F5344CB8AC3E}">
        <p14:creationId xmlns:p14="http://schemas.microsoft.com/office/powerpoint/2010/main" val="6010327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Token Approach in IoT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43</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9067" y="1365613"/>
            <a:ext cx="6916007" cy="4644474"/>
          </a:xfrm>
          <a:prstGeom prst="rect">
            <a:avLst/>
          </a:prstGeom>
        </p:spPr>
      </p:pic>
    </p:spTree>
    <p:extLst>
      <p:ext uri="{BB962C8B-B14F-4D97-AF65-F5344CB8AC3E}">
        <p14:creationId xmlns:p14="http://schemas.microsoft.com/office/powerpoint/2010/main" val="14773031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Same-Site Cookies</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163126" y="1107459"/>
            <a:ext cx="9513248" cy="1730602"/>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As request will send to Facebook server from webpage of web.com. The cookies of facebook.com will attached with request automatically. </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problem is that the Facebook server can’t recognize that request is come from Facebook webpage or web.com webpage.</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92742" y="3164633"/>
            <a:ext cx="4166596" cy="2519054"/>
          </a:xfrm>
          <a:prstGeom prst="rect">
            <a:avLst/>
          </a:prstGeom>
        </p:spPr>
      </p:pic>
    </p:spTree>
    <p:extLst>
      <p:ext uri="{BB962C8B-B14F-4D97-AF65-F5344CB8AC3E}">
        <p14:creationId xmlns:p14="http://schemas.microsoft.com/office/powerpoint/2010/main" val="168164753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3"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Setting Cookies and its types</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45</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163126" y="1107459"/>
            <a:ext cx="9513248" cy="1897314"/>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simple cookies are attached with cross-site request.</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Lax cookies are sometime attached with cross-site request and sometime not (depend upon developer).</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strict cookies only attach with same site request.</a:t>
            </a:r>
          </a:p>
        </p:txBody>
      </p:sp>
      <p:pic>
        <p:nvPicPr>
          <p:cNvPr id="3" name="Picture 2"/>
          <p:cNvPicPr>
            <a:picLocks noChangeAspect="1"/>
          </p:cNvPicPr>
          <p:nvPr/>
        </p:nvPicPr>
        <p:blipFill rotWithShape="1">
          <a:blip r:embed="rId5">
            <a:extLst>
              <a:ext uri="{28A0092B-C50C-407E-A947-70E740481C1C}">
                <a14:useLocalDpi xmlns:a14="http://schemas.microsoft.com/office/drawing/2010/main" val="0"/>
              </a:ext>
            </a:extLst>
          </a:blip>
          <a:srcRect t="29517"/>
          <a:stretch/>
        </p:blipFill>
        <p:spPr>
          <a:xfrm>
            <a:off x="1169466" y="3622367"/>
            <a:ext cx="9761824" cy="1524399"/>
          </a:xfrm>
          <a:prstGeom prst="rect">
            <a:avLst/>
          </a:prstGeom>
        </p:spPr>
      </p:pic>
    </p:spTree>
    <p:extLst>
      <p:ext uri="{BB962C8B-B14F-4D97-AF65-F5344CB8AC3E}">
        <p14:creationId xmlns:p14="http://schemas.microsoft.com/office/powerpoint/2010/main" val="15703021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735677" y="654149"/>
            <a:ext cx="10115202" cy="565652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46</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864312" y="1367926"/>
            <a:ext cx="8181920" cy="3804966"/>
          </a:xfrm>
          <a:prstGeom prst="rect">
            <a:avLst/>
          </a:prstGeom>
        </p:spPr>
      </p:pic>
    </p:spTree>
    <p:extLst>
      <p:ext uri="{BB962C8B-B14F-4D97-AF65-F5344CB8AC3E}">
        <p14:creationId xmlns:p14="http://schemas.microsoft.com/office/powerpoint/2010/main" val="29156337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Single-Site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5</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3638" y="1242133"/>
            <a:ext cx="5163271" cy="4791744"/>
          </a:xfrm>
          <a:prstGeom prst="rect">
            <a:avLst/>
          </a:prstGeom>
        </p:spPr>
      </p:pic>
    </p:spTree>
    <p:extLst>
      <p:ext uri="{BB962C8B-B14F-4D97-AF65-F5344CB8AC3E}">
        <p14:creationId xmlns:p14="http://schemas.microsoft.com/office/powerpoint/2010/main" val="2923477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Single-Site / Same -site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6</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EF4C606-8B55-4C6F-A252-BA9EEFC36420}"/>
              </a:ext>
            </a:extLst>
          </p:cNvPr>
          <p:cNvPicPr>
            <a:picLocks noChangeAspect="1"/>
          </p:cNvPicPr>
          <p:nvPr/>
        </p:nvPicPr>
        <p:blipFill>
          <a:blip r:embed="rId4"/>
          <a:stretch>
            <a:fillRect/>
          </a:stretch>
        </p:blipFill>
        <p:spPr>
          <a:xfrm>
            <a:off x="3970514" y="1499526"/>
            <a:ext cx="5086350" cy="4572000"/>
          </a:xfrm>
          <a:prstGeom prst="rect">
            <a:avLst/>
          </a:prstGeom>
        </p:spPr>
      </p:pic>
    </p:spTree>
    <p:extLst>
      <p:ext uri="{BB962C8B-B14F-4D97-AF65-F5344CB8AC3E}">
        <p14:creationId xmlns:p14="http://schemas.microsoft.com/office/powerpoint/2010/main" val="616566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Cross-Site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7</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0503" y="3668889"/>
            <a:ext cx="4545541" cy="2611048"/>
          </a:xfrm>
          <a:prstGeom prst="rect">
            <a:avLst/>
          </a:prstGeom>
        </p:spPr>
      </p:pic>
      <p:sp>
        <p:nvSpPr>
          <p:cNvPr id="10" name="object 5"/>
          <p:cNvSpPr txBox="1"/>
          <p:nvPr/>
        </p:nvSpPr>
        <p:spPr>
          <a:xfrm>
            <a:off x="1381175" y="1107459"/>
            <a:ext cx="8216348" cy="2469266"/>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Suppose a user opens two different web pages of different websites i.e., 1) www.facebook.com 2) www.web.com. The user is login in Facebook, and session ID is created.</a:t>
            </a:r>
            <a:endParaRPr lang="en-US" sz="2400" spc="15" dirty="0">
              <a:latin typeface="Times New Roman" panose="02020603050405020304" pitchFamily="18" charset="0"/>
              <a:cs typeface="Times New Roman" panose="02020603050405020304" pitchFamily="18" charset="0"/>
            </a:endParaRPr>
          </a:p>
          <a:p>
            <a:pPr marL="241300" indent="-229235" algn="just">
              <a:lnSpc>
                <a:spcPct val="100000"/>
              </a:lnSpc>
              <a:spcBef>
                <a:spcPts val="1325"/>
              </a:spcBef>
              <a:buFont typeface="Wingdings"/>
              <a:buChar char=""/>
              <a:tabLst>
                <a:tab pos="241935" algn="l"/>
              </a:tabLst>
            </a:pPr>
            <a:r>
              <a:rPr lang="en-US" sz="2400" spc="15" dirty="0">
                <a:latin typeface="Times New Roman" panose="02020603050405020304" pitchFamily="18" charset="0"/>
                <a:cs typeface="Times New Roman" panose="02020603050405020304" pitchFamily="18" charset="0"/>
              </a:rPr>
              <a:t> The web.com page has a form of facebook.com. As you fill the facebook form on web.com. The request will send to facebook server. </a:t>
            </a:r>
          </a:p>
        </p:txBody>
      </p:sp>
      <p:pic>
        <p:nvPicPr>
          <p:cNvPr id="5" name="Picture 4">
            <a:extLst>
              <a:ext uri="{FF2B5EF4-FFF2-40B4-BE49-F238E27FC236}">
                <a16:creationId xmlns:a16="http://schemas.microsoft.com/office/drawing/2014/main" id="{6C2D592E-C72F-4EB6-A2D2-6A2070317EE3}"/>
              </a:ext>
            </a:extLst>
          </p:cNvPr>
          <p:cNvPicPr>
            <a:picLocks noChangeAspect="1"/>
          </p:cNvPicPr>
          <p:nvPr/>
        </p:nvPicPr>
        <p:blipFill>
          <a:blip r:embed="rId5"/>
          <a:stretch>
            <a:fillRect/>
          </a:stretch>
        </p:blipFill>
        <p:spPr>
          <a:xfrm>
            <a:off x="6445958" y="3307644"/>
            <a:ext cx="4645904" cy="2982640"/>
          </a:xfrm>
          <a:prstGeom prst="rect">
            <a:avLst/>
          </a:prstGeom>
        </p:spPr>
      </p:pic>
    </p:spTree>
    <p:extLst>
      <p:ext uri="{BB962C8B-B14F-4D97-AF65-F5344CB8AC3E}">
        <p14:creationId xmlns:p14="http://schemas.microsoft.com/office/powerpoint/2010/main" val="192513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3"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Cross-Site Request Vulnerability</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8</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392536"/>
            <a:ext cx="9513248" cy="4816062"/>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As user send request to facebook server through web.com. The cookies of facebook web page will automatically attached with the request. This is not hijacking, but this is </a:t>
            </a:r>
            <a:r>
              <a:rPr lang="en-GB" sz="2400" spc="15" dirty="0">
                <a:solidFill>
                  <a:srgbClr val="FF0000"/>
                </a:solidFill>
                <a:latin typeface="Times New Roman" panose="02020603050405020304" pitchFamily="18" charset="0"/>
                <a:cs typeface="Times New Roman" panose="02020603050405020304" pitchFamily="18" charset="0"/>
              </a:rPr>
              <a:t>natural behaviour of browser</a:t>
            </a:r>
            <a:r>
              <a:rPr lang="en-GB" sz="2400" spc="15" dirty="0">
                <a:latin typeface="Times New Roman" panose="02020603050405020304" pitchFamily="18" charset="0"/>
                <a:cs typeface="Times New Roman" panose="02020603050405020304" pitchFamily="18" charset="0"/>
              </a:rPr>
              <a:t>. But web.com can copy the session easily. So, this is a vulnerability of cross-site request.</a:t>
            </a:r>
          </a:p>
          <a:p>
            <a:pPr marL="12065" algn="just">
              <a:lnSpc>
                <a:spcPct val="100000"/>
              </a:lnSpc>
              <a:spcBef>
                <a:spcPts val="1325"/>
              </a:spcBef>
              <a:tabLst>
                <a:tab pos="241935" algn="l"/>
              </a:tabLst>
            </a:pPr>
            <a:endParaRPr lang="en-GB" sz="2400" spc="15" dirty="0">
              <a:latin typeface="Times New Roman" panose="02020603050405020304" pitchFamily="18" charset="0"/>
              <a:cs typeface="Times New Roman" panose="02020603050405020304" pitchFamily="18" charset="0"/>
            </a:endParaRP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Second Vulnerability:</a:t>
            </a:r>
          </a:p>
          <a:p>
            <a:pPr marL="469265" lvl="1" algn="just">
              <a:spcBef>
                <a:spcPts val="1325"/>
              </a:spcBef>
              <a:tabLst>
                <a:tab pos="241935" algn="l"/>
              </a:tabLst>
            </a:pPr>
            <a:r>
              <a:rPr lang="en-GB" sz="2400" spc="15" dirty="0">
                <a:latin typeface="Times New Roman" panose="02020603050405020304" pitchFamily="18" charset="0"/>
                <a:cs typeface="Times New Roman" panose="02020603050405020304" pitchFamily="18" charset="0"/>
              </a:rPr>
              <a:t>Suppose a request is send through a webpage web.com to facebook server. If the facebook server don’t know that where this request come from. Then facebook server will respond to web.com page with user data. This is also a vulnerability.</a:t>
            </a:r>
          </a:p>
          <a:p>
            <a:pPr marL="241300" indent="-229235" algn="just">
              <a:lnSpc>
                <a:spcPct val="100000"/>
              </a:lnSpc>
              <a:spcBef>
                <a:spcPts val="1325"/>
              </a:spcBef>
              <a:buFont typeface="Wingdings"/>
              <a:buChar char=""/>
              <a:tabLst>
                <a:tab pos="241935" algn="l"/>
              </a:tabLst>
            </a:pPr>
            <a:endParaRPr lang="en-US" sz="2400" spc="15"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50417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3"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Cross-Site Request Vulnerability</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9</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392536"/>
            <a:ext cx="9513248" cy="991938"/>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There is a type of cookies “Session cookie”. That can attach to both sites. </a:t>
            </a:r>
          </a:p>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That may cause the problem</a:t>
            </a:r>
            <a:endParaRPr lang="en-US" sz="2400" spc="15"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256085B-4E75-4DBA-9C4E-A76B0D842786}"/>
              </a:ext>
            </a:extLst>
          </p:cNvPr>
          <p:cNvPicPr>
            <a:picLocks noChangeAspect="1"/>
          </p:cNvPicPr>
          <p:nvPr/>
        </p:nvPicPr>
        <p:blipFill>
          <a:blip r:embed="rId5"/>
          <a:stretch>
            <a:fillRect/>
          </a:stretch>
        </p:blipFill>
        <p:spPr>
          <a:xfrm>
            <a:off x="6436894" y="2384474"/>
            <a:ext cx="4552987" cy="3970454"/>
          </a:xfrm>
          <a:prstGeom prst="rect">
            <a:avLst/>
          </a:prstGeom>
        </p:spPr>
      </p:pic>
    </p:spTree>
    <p:extLst>
      <p:ext uri="{BB962C8B-B14F-4D97-AF65-F5344CB8AC3E}">
        <p14:creationId xmlns:p14="http://schemas.microsoft.com/office/powerpoint/2010/main" val="4225580016"/>
      </p:ext>
    </p:extLst>
  </p:cSld>
  <p:clrMapOvr>
    <a:masterClrMapping/>
  </p:clrMapOvr>
</p:sld>
</file>

<file path=ppt/theme/theme1.xml><?xml version="1.0" encoding="utf-8"?>
<a:theme xmlns:a="http://schemas.openxmlformats.org/drawingml/2006/main" name="Lecture 0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Lecture 01</Template>
  <TotalTime>2013</TotalTime>
  <Words>1865</Words>
  <Application>Microsoft Office PowerPoint</Application>
  <PresentationFormat>Widescreen</PresentationFormat>
  <Paragraphs>241</Paragraphs>
  <Slides>46</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Calibri</vt:lpstr>
      <vt:lpstr>Calibri Light</vt:lpstr>
      <vt:lpstr>Times New Roman</vt:lpstr>
      <vt:lpstr>Wingdings</vt:lpstr>
      <vt:lpstr>Lecture 01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HaMza</dc:creator>
  <cp:lastModifiedBy>Dr. Umar Aftab</cp:lastModifiedBy>
  <cp:revision>174</cp:revision>
  <dcterms:created xsi:type="dcterms:W3CDTF">2021-10-20T10:54:54Z</dcterms:created>
  <dcterms:modified xsi:type="dcterms:W3CDTF">2022-10-24T16:37:12Z</dcterms:modified>
</cp:coreProperties>
</file>

<file path=docProps/thumbnail.jpeg>
</file>